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Nunito" charset="0"/>
      <p:regular r:id="rId22"/>
      <p:bold r:id="rId23"/>
      <p:italic r:id="rId24"/>
      <p:boldItalic r:id="rId25"/>
    </p:embeddedFont>
    <p:embeddedFont>
      <p:font typeface="Calibri" pitchFamily="34" charset="0"/>
      <p:regular r:id="rId26"/>
      <p:bold r:id="rId27"/>
      <p:italic r:id="rId28"/>
      <p:boldItalic r:id="rId29"/>
    </p:embeddedFont>
    <p:embeddedFont>
      <p:font typeface="Roboto"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N+B9mKXpKswAoecUeOVxGtpI/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11" d="100"/>
          <a:sy n="111" d="100"/>
        </p:scale>
        <p:origin x="-595" y="-82"/>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2a4eac6b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2a4eac6b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a2a4eac6b8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a2a4eac6b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2a4eac6b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2a4eac6b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2a4eac6b8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2a4eac6b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2a4eac6b8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a2a4eac6b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2a4eac6b8_0_1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2a4eac6b8_0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a2a4eac6b8_0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a2a4eac6b8_0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a2a4eac6b8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a2a4eac6b8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2a4eac6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2a4eac6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2a4eac6b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2a4eac6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2a4eac6b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2a4eac6b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2a4eac6b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2a4eac6b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9"/>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9"/>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9"/>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9"/>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9"/>
          <p:cNvGrpSpPr/>
          <p:nvPr/>
        </p:nvGrpSpPr>
        <p:grpSpPr>
          <a:xfrm>
            <a:off x="255200" y="592"/>
            <a:ext cx="2250363" cy="1044300"/>
            <a:chOff x="255200" y="592"/>
            <a:chExt cx="2250363" cy="1044300"/>
          </a:xfrm>
        </p:grpSpPr>
        <p:sp>
          <p:nvSpPr>
            <p:cNvPr id="15" name="Google Shape;15;p9"/>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9"/>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9"/>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9"/>
          <p:cNvGrpSpPr/>
          <p:nvPr/>
        </p:nvGrpSpPr>
        <p:grpSpPr>
          <a:xfrm>
            <a:off x="905395" y="592"/>
            <a:ext cx="2250363" cy="1044300"/>
            <a:chOff x="905395" y="592"/>
            <a:chExt cx="2250363" cy="1044300"/>
          </a:xfrm>
        </p:grpSpPr>
        <p:sp>
          <p:nvSpPr>
            <p:cNvPr id="19" name="Google Shape;19;p9"/>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9"/>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9"/>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9"/>
          <p:cNvGrpSpPr/>
          <p:nvPr/>
        </p:nvGrpSpPr>
        <p:grpSpPr>
          <a:xfrm>
            <a:off x="7057468" y="5088"/>
            <a:ext cx="1851282" cy="752108"/>
            <a:chOff x="6917201" y="0"/>
            <a:chExt cx="2227777" cy="863400"/>
          </a:xfrm>
        </p:grpSpPr>
        <p:sp>
          <p:nvSpPr>
            <p:cNvPr id="23" name="Google Shape;23;p9"/>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9"/>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9"/>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9"/>
          <p:cNvGrpSpPr/>
          <p:nvPr/>
        </p:nvGrpSpPr>
        <p:grpSpPr>
          <a:xfrm>
            <a:off x="6553032" y="4217852"/>
            <a:ext cx="2389068" cy="925737"/>
            <a:chOff x="6917201" y="0"/>
            <a:chExt cx="2227777" cy="863400"/>
          </a:xfrm>
        </p:grpSpPr>
        <p:sp>
          <p:nvSpPr>
            <p:cNvPr id="27" name="Google Shape;27;p9"/>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9"/>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9"/>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9"/>
          <p:cNvGrpSpPr/>
          <p:nvPr/>
        </p:nvGrpSpPr>
        <p:grpSpPr>
          <a:xfrm>
            <a:off x="199149" y="4055652"/>
            <a:ext cx="2795413" cy="1083308"/>
            <a:chOff x="6917201" y="0"/>
            <a:chExt cx="2227777" cy="863400"/>
          </a:xfrm>
        </p:grpSpPr>
        <p:sp>
          <p:nvSpPr>
            <p:cNvPr id="31" name="Google Shape;31;p9"/>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9"/>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9"/>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9"/>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5" name="Google Shape;35;p9"/>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13"/>
        <p:cNvGrpSpPr/>
        <p:nvPr/>
      </p:nvGrpSpPr>
      <p:grpSpPr>
        <a:xfrm>
          <a:off x="0" y="0"/>
          <a:ext cx="0" cy="0"/>
          <a:chOff x="0" y="0"/>
          <a:chExt cx="0" cy="0"/>
        </a:xfrm>
      </p:grpSpPr>
      <p:sp>
        <p:nvSpPr>
          <p:cNvPr id="114" name="Google Shape;114;p18"/>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8"/>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8"/>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SzPts val="1300"/>
              <a:buNone/>
              <a:defRPr/>
            </a:lvl1pPr>
          </a:lstStyle>
          <a:p>
            <a:endParaRPr/>
          </a:p>
        </p:txBody>
      </p:sp>
      <p:sp>
        <p:nvSpPr>
          <p:cNvPr id="118" name="Google Shape;118;p1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19"/>
        <p:cNvGrpSpPr/>
        <p:nvPr/>
      </p:nvGrpSpPr>
      <p:grpSpPr>
        <a:xfrm>
          <a:off x="0" y="0"/>
          <a:ext cx="0" cy="0"/>
          <a:chOff x="0" y="0"/>
          <a:chExt cx="0" cy="0"/>
        </a:xfrm>
      </p:grpSpPr>
      <p:sp>
        <p:nvSpPr>
          <p:cNvPr id="120" name="Google Shape;120;p19"/>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19"/>
          <p:cNvGrpSpPr/>
          <p:nvPr/>
        </p:nvGrpSpPr>
        <p:grpSpPr>
          <a:xfrm>
            <a:off x="5959222" y="4119576"/>
            <a:ext cx="2520951" cy="1024165"/>
            <a:chOff x="6917201" y="0"/>
            <a:chExt cx="2227777" cy="863400"/>
          </a:xfrm>
        </p:grpSpPr>
        <p:sp>
          <p:nvSpPr>
            <p:cNvPr id="122" name="Google Shape;122;p19"/>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9"/>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9"/>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 name="Google Shape;125;p19"/>
          <p:cNvGrpSpPr/>
          <p:nvPr/>
        </p:nvGrpSpPr>
        <p:grpSpPr>
          <a:xfrm>
            <a:off x="199149" y="2"/>
            <a:ext cx="2795413" cy="1083308"/>
            <a:chOff x="6917201" y="0"/>
            <a:chExt cx="2227777" cy="863400"/>
          </a:xfrm>
        </p:grpSpPr>
        <p:sp>
          <p:nvSpPr>
            <p:cNvPr id="126" name="Google Shape;126;p19"/>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9"/>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9"/>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 name="Google Shape;129;p19"/>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30" name="Google Shape;130;p19"/>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noAutofit/>
          </a:bodyPr>
          <a:lstStyle>
            <a:lvl1pPr marL="457200" lvl="0" indent="-311150" algn="ctr">
              <a:lnSpc>
                <a:spcPct val="115000"/>
              </a:lnSpc>
              <a:spcBef>
                <a:spcPts val="0"/>
              </a:spcBef>
              <a:spcAft>
                <a:spcPts val="0"/>
              </a:spcAft>
              <a:buSzPts val="1300"/>
              <a:buChar char="●"/>
              <a:defRPr/>
            </a:lvl1pPr>
            <a:lvl2pPr marL="914400" lvl="1" indent="-298450" algn="ctr">
              <a:lnSpc>
                <a:spcPct val="115000"/>
              </a:lnSpc>
              <a:spcBef>
                <a:spcPts val="1600"/>
              </a:spcBef>
              <a:spcAft>
                <a:spcPts val="0"/>
              </a:spcAft>
              <a:buSzPts val="1100"/>
              <a:buChar char="○"/>
              <a:defRPr/>
            </a:lvl2pPr>
            <a:lvl3pPr marL="1371600" lvl="2" indent="-298450" algn="ctr">
              <a:lnSpc>
                <a:spcPct val="115000"/>
              </a:lnSpc>
              <a:spcBef>
                <a:spcPts val="1600"/>
              </a:spcBef>
              <a:spcAft>
                <a:spcPts val="0"/>
              </a:spcAft>
              <a:buSzPts val="1100"/>
              <a:buChar char="■"/>
              <a:defRPr/>
            </a:lvl3pPr>
            <a:lvl4pPr marL="1828800" lvl="3" indent="-298450" algn="ctr">
              <a:lnSpc>
                <a:spcPct val="115000"/>
              </a:lnSpc>
              <a:spcBef>
                <a:spcPts val="1600"/>
              </a:spcBef>
              <a:spcAft>
                <a:spcPts val="0"/>
              </a:spcAft>
              <a:buSzPts val="1100"/>
              <a:buChar char="●"/>
              <a:defRPr/>
            </a:lvl4pPr>
            <a:lvl5pPr marL="2286000" lvl="4" indent="-298450" algn="ctr">
              <a:lnSpc>
                <a:spcPct val="115000"/>
              </a:lnSpc>
              <a:spcBef>
                <a:spcPts val="1600"/>
              </a:spcBef>
              <a:spcAft>
                <a:spcPts val="0"/>
              </a:spcAft>
              <a:buSzPts val="1100"/>
              <a:buChar char="○"/>
              <a:defRPr/>
            </a:lvl5pPr>
            <a:lvl6pPr marL="2743200" lvl="5" indent="-298450" algn="ctr">
              <a:lnSpc>
                <a:spcPct val="115000"/>
              </a:lnSpc>
              <a:spcBef>
                <a:spcPts val="1600"/>
              </a:spcBef>
              <a:spcAft>
                <a:spcPts val="0"/>
              </a:spcAft>
              <a:buSzPts val="1100"/>
              <a:buChar char="■"/>
              <a:defRPr/>
            </a:lvl6pPr>
            <a:lvl7pPr marL="3200400" lvl="6" indent="-298450" algn="ctr">
              <a:lnSpc>
                <a:spcPct val="115000"/>
              </a:lnSpc>
              <a:spcBef>
                <a:spcPts val="1600"/>
              </a:spcBef>
              <a:spcAft>
                <a:spcPts val="0"/>
              </a:spcAft>
              <a:buSzPts val="1100"/>
              <a:buChar char="●"/>
              <a:defRPr/>
            </a:lvl7pPr>
            <a:lvl8pPr marL="3657600" lvl="7" indent="-298450" algn="ctr">
              <a:lnSpc>
                <a:spcPct val="115000"/>
              </a:lnSpc>
              <a:spcBef>
                <a:spcPts val="1600"/>
              </a:spcBef>
              <a:spcAft>
                <a:spcPts val="0"/>
              </a:spcAft>
              <a:buSzPts val="1100"/>
              <a:buChar char="○"/>
              <a:defRPr/>
            </a:lvl8pPr>
            <a:lvl9pPr marL="4114800" lvl="8" indent="-298450" algn="ctr">
              <a:lnSpc>
                <a:spcPct val="115000"/>
              </a:lnSpc>
              <a:spcBef>
                <a:spcPts val="1600"/>
              </a:spcBef>
              <a:spcAft>
                <a:spcPts val="1600"/>
              </a:spcAft>
              <a:buSzPts val="1100"/>
              <a:buChar char="■"/>
              <a:defRPr/>
            </a:lvl9pPr>
          </a:lstStyle>
          <a:p>
            <a:endParaRPr/>
          </a:p>
        </p:txBody>
      </p:sp>
      <p:sp>
        <p:nvSpPr>
          <p:cNvPr id="131" name="Google Shape;131;p1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2">
            <a:alphaModFix/>
          </a:blip>
          <a:srcRect l="31882" t="8095" r="25713"/>
          <a:stretch/>
        </p:blipFill>
        <p:spPr>
          <a:xfrm>
            <a:off x="0" y="0"/>
            <a:ext cx="4575250" cy="5143500"/>
          </a:xfrm>
          <a:prstGeom prst="rect">
            <a:avLst/>
          </a:prstGeom>
          <a:noFill/>
          <a:ln>
            <a:noFill/>
          </a:ln>
        </p:spPr>
      </p:pic>
      <p:sp>
        <p:nvSpPr>
          <p:cNvPr id="136" name="Google Shape;136;p21"/>
          <p:cNvSpPr/>
          <p:nvPr/>
        </p:nvSpPr>
        <p:spPr>
          <a:xfrm>
            <a:off x="-75" y="0"/>
            <a:ext cx="45720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 name="Google Shape;137;p21"/>
          <p:cNvGrpSpPr/>
          <p:nvPr/>
        </p:nvGrpSpPr>
        <p:grpSpPr>
          <a:xfrm>
            <a:off x="830392" y="1191256"/>
            <a:ext cx="745763" cy="45826"/>
            <a:chOff x="4580561" y="2589004"/>
            <a:chExt cx="1064464" cy="25200"/>
          </a:xfrm>
        </p:grpSpPr>
        <p:sp>
          <p:nvSpPr>
            <p:cNvPr id="138" name="Google Shape;138;p21"/>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1"/>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0" name="Google Shape;140;p21"/>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141" name="Google Shape;141;p21"/>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42" name="Google Shape;142;p21"/>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43" name="Google Shape;143;p2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10"/>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 name="Google Shape;39;p10"/>
          <p:cNvGrpSpPr/>
          <p:nvPr/>
        </p:nvGrpSpPr>
        <p:grpSpPr>
          <a:xfrm>
            <a:off x="5594190" y="3961115"/>
            <a:ext cx="2910144" cy="1182340"/>
            <a:chOff x="6917201" y="0"/>
            <a:chExt cx="2227777" cy="863400"/>
          </a:xfrm>
        </p:grpSpPr>
        <p:sp>
          <p:nvSpPr>
            <p:cNvPr id="40" name="Google Shape;40;p10"/>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0"/>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0"/>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 name="Google Shape;43;p10"/>
          <p:cNvGrpSpPr/>
          <p:nvPr/>
        </p:nvGrpSpPr>
        <p:grpSpPr>
          <a:xfrm>
            <a:off x="199149" y="2"/>
            <a:ext cx="2795413" cy="1083308"/>
            <a:chOff x="6917201" y="0"/>
            <a:chExt cx="2227777" cy="863400"/>
          </a:xfrm>
        </p:grpSpPr>
        <p:sp>
          <p:nvSpPr>
            <p:cNvPr id="44" name="Google Shape;44;p10"/>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0"/>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0"/>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10"/>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48" name="Google Shape;48;p1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49"/>
        <p:cNvGrpSpPr/>
        <p:nvPr/>
      </p:nvGrpSpPr>
      <p:grpSpPr>
        <a:xfrm>
          <a:off x="0" y="0"/>
          <a:ext cx="0" cy="0"/>
          <a:chOff x="0" y="0"/>
          <a:chExt cx="0" cy="0"/>
        </a:xfrm>
      </p:grpSpPr>
      <p:pic>
        <p:nvPicPr>
          <p:cNvPr id="50" name="Google Shape;50;p11" descr="Side view of hands writing in a notebook at a cafe"/>
          <p:cNvPicPr preferRelativeResize="0"/>
          <p:nvPr/>
        </p:nvPicPr>
        <p:blipFill rotWithShape="1">
          <a:blip r:embed="rId2">
            <a:alphaModFix/>
          </a:blip>
          <a:srcRect l="9049" t="12064" r="54351" b="26445"/>
          <a:stretch/>
        </p:blipFill>
        <p:spPr>
          <a:xfrm>
            <a:off x="1" y="-50"/>
            <a:ext cx="4572000" cy="5143501"/>
          </a:xfrm>
          <a:prstGeom prst="rect">
            <a:avLst/>
          </a:prstGeom>
          <a:noFill/>
          <a:ln>
            <a:noFill/>
          </a:ln>
        </p:spPr>
      </p:pic>
      <p:sp>
        <p:nvSpPr>
          <p:cNvPr id="51" name="Google Shape;51;p11"/>
          <p:cNvSpPr/>
          <p:nvPr/>
        </p:nvSpPr>
        <p:spPr>
          <a:xfrm>
            <a:off x="1650" y="0"/>
            <a:ext cx="45687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 name="Google Shape;52;p11"/>
          <p:cNvGrpSpPr/>
          <p:nvPr/>
        </p:nvGrpSpPr>
        <p:grpSpPr>
          <a:xfrm>
            <a:off x="830392" y="1191256"/>
            <a:ext cx="745763" cy="45826"/>
            <a:chOff x="4580561" y="2589004"/>
            <a:chExt cx="1064464" cy="25200"/>
          </a:xfrm>
        </p:grpSpPr>
        <p:sp>
          <p:nvSpPr>
            <p:cNvPr id="53" name="Google Shape;53;p11"/>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1"/>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 name="Google Shape;55;p11"/>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56" name="Google Shape;56;p11"/>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57" name="Google Shape;57;p11"/>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8" name="Google Shape;58;p11"/>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59"/>
        <p:cNvGrpSpPr/>
        <p:nvPr/>
      </p:nvGrpSpPr>
      <p:grpSpPr>
        <a:xfrm>
          <a:off x="0" y="0"/>
          <a:ext cx="0" cy="0"/>
          <a:chOff x="0" y="0"/>
          <a:chExt cx="0" cy="0"/>
        </a:xfrm>
      </p:grpSpPr>
      <p:sp>
        <p:nvSpPr>
          <p:cNvPr id="60" name="Google Shape;60;p12"/>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2"/>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2"/>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4" name="Google Shape;64;p12"/>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5" name="Google Shape;65;p1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66"/>
        <p:cNvGrpSpPr/>
        <p:nvPr/>
      </p:nvGrpSpPr>
      <p:grpSpPr>
        <a:xfrm>
          <a:off x="0" y="0"/>
          <a:ext cx="0" cy="0"/>
          <a:chOff x="0" y="0"/>
          <a:chExt cx="0" cy="0"/>
        </a:xfrm>
      </p:grpSpPr>
      <p:sp>
        <p:nvSpPr>
          <p:cNvPr id="67" name="Google Shape;67;p13"/>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3"/>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3"/>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3"/>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1" name="Google Shape;71;p13"/>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2" name="Google Shape;72;p13"/>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3" name="Google Shape;73;p1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74"/>
        <p:cNvGrpSpPr/>
        <p:nvPr/>
      </p:nvGrpSpPr>
      <p:grpSpPr>
        <a:xfrm>
          <a:off x="0" y="0"/>
          <a:ext cx="0" cy="0"/>
          <a:chOff x="0" y="0"/>
          <a:chExt cx="0" cy="0"/>
        </a:xfrm>
      </p:grpSpPr>
      <p:sp>
        <p:nvSpPr>
          <p:cNvPr id="75" name="Google Shape;75;p1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4"/>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9" name="Google Shape;79;p1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80"/>
        <p:cNvGrpSpPr/>
        <p:nvPr/>
      </p:nvGrpSpPr>
      <p:grpSpPr>
        <a:xfrm>
          <a:off x="0" y="0"/>
          <a:ext cx="0" cy="0"/>
          <a:chOff x="0" y="0"/>
          <a:chExt cx="0" cy="0"/>
        </a:xfrm>
      </p:grpSpPr>
      <p:sp>
        <p:nvSpPr>
          <p:cNvPr id="81" name="Google Shape;81;p1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5"/>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5"/>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85" name="Google Shape;85;p15"/>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86" name="Google Shape;86;p1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87"/>
        <p:cNvGrpSpPr/>
        <p:nvPr/>
      </p:nvGrpSpPr>
      <p:grpSpPr>
        <a:xfrm>
          <a:off x="0" y="0"/>
          <a:ext cx="0" cy="0"/>
          <a:chOff x="0" y="0"/>
          <a:chExt cx="0" cy="0"/>
        </a:xfrm>
      </p:grpSpPr>
      <p:sp>
        <p:nvSpPr>
          <p:cNvPr id="88" name="Google Shape;88;p16"/>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6"/>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 name="Google Shape;90;p16"/>
          <p:cNvGrpSpPr/>
          <p:nvPr/>
        </p:nvGrpSpPr>
        <p:grpSpPr>
          <a:xfrm>
            <a:off x="255991" y="-118"/>
            <a:ext cx="2251347" cy="1043408"/>
            <a:chOff x="3961956" y="4383950"/>
            <a:chExt cx="1160548" cy="548700"/>
          </a:xfrm>
        </p:grpSpPr>
        <p:sp>
          <p:nvSpPr>
            <p:cNvPr id="91" name="Google Shape;91;p16"/>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6"/>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6"/>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 name="Google Shape;94;p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 name="Google Shape;95;p16"/>
          <p:cNvGrpSpPr/>
          <p:nvPr/>
        </p:nvGrpSpPr>
        <p:grpSpPr>
          <a:xfrm>
            <a:off x="34934" y="4522125"/>
            <a:ext cx="1593306" cy="617072"/>
            <a:chOff x="6917201" y="0"/>
            <a:chExt cx="2227777" cy="863400"/>
          </a:xfrm>
        </p:grpSpPr>
        <p:sp>
          <p:nvSpPr>
            <p:cNvPr id="96" name="Google Shape;96;p16"/>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 name="Google Shape;99;p16"/>
          <p:cNvGrpSpPr/>
          <p:nvPr/>
        </p:nvGrpSpPr>
        <p:grpSpPr>
          <a:xfrm>
            <a:off x="5886353" y="1243"/>
            <a:ext cx="3257454" cy="1261514"/>
            <a:chOff x="6917201" y="0"/>
            <a:chExt cx="2227777" cy="863400"/>
          </a:xfrm>
        </p:grpSpPr>
        <p:sp>
          <p:nvSpPr>
            <p:cNvPr id="100" name="Google Shape;100;p16"/>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6"/>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16"/>
          <p:cNvSpPr txBox="1">
            <a:spLocks noGrp="1"/>
          </p:cNvSpPr>
          <p:nvPr>
            <p:ph type="title"/>
          </p:nvPr>
        </p:nvSpPr>
        <p:spPr>
          <a:xfrm>
            <a:off x="1393929" y="1301146"/>
            <a:ext cx="6366900" cy="253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104" name="Google Shape;104;p1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105"/>
        <p:cNvGrpSpPr/>
        <p:nvPr/>
      </p:nvGrpSpPr>
      <p:grpSpPr>
        <a:xfrm>
          <a:off x="0" y="0"/>
          <a:ext cx="0" cy="0"/>
          <a:chOff x="0" y="0"/>
          <a:chExt cx="0" cy="0"/>
        </a:xfrm>
      </p:grpSpPr>
      <p:sp>
        <p:nvSpPr>
          <p:cNvPr id="106" name="Google Shape;106;p1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7"/>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10" name="Google Shape;110;p17"/>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11" name="Google Shape;111;p17"/>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12" name="Google Shape;112;p1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8"/>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160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1600"/>
              </a:spcBef>
              <a:spcAft>
                <a:spcPts val="160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file/d/1YbMbpRg3jWlv0PB4ZRzAjban8AxeYPpy/view?usp=sharing" TargetMode="External"/><Relationship Id="rId7" Type="http://schemas.openxmlformats.org/officeDocument/2006/relationships/hyperlink" Target="http://www.ieeexplore.ieee.org"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www.kaggle.com" TargetMode="External"/><Relationship Id="rId5" Type="http://schemas.openxmlformats.org/officeDocument/2006/relationships/hyperlink" Target="https://drive.google.com/file/d/17P6QZHFn6ugXUP8kPBDCGSd-xcvcUtWG/view?usp=sharing" TargetMode="External"/><Relationship Id="rId4" Type="http://schemas.openxmlformats.org/officeDocument/2006/relationships/hyperlink" Target="https://drive.google.com/file/d/1TztN6qi-Fu9-aYOmoWCQUvpoh4HBPvvk/view?usp=sharin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ctrTitle"/>
          </p:nvPr>
        </p:nvSpPr>
        <p:spPr>
          <a:xfrm>
            <a:off x="729450" y="1322450"/>
            <a:ext cx="7588500" cy="1952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800"/>
              <a:buNone/>
            </a:pPr>
            <a:r>
              <a:rPr lang="en" dirty="0"/>
              <a:t>Malware Classification using Machine Learning and Deep Learning Techniques</a:t>
            </a:r>
            <a:endParaRPr dirty="0"/>
          </a:p>
        </p:txBody>
      </p:sp>
      <p:sp>
        <p:nvSpPr>
          <p:cNvPr id="149" name="Google Shape;149;p1"/>
          <p:cNvSpPr txBox="1">
            <a:spLocks noGrp="1"/>
          </p:cNvSpPr>
          <p:nvPr>
            <p:ph type="subTitle" idx="1"/>
          </p:nvPr>
        </p:nvSpPr>
        <p:spPr>
          <a:xfrm>
            <a:off x="6058792" y="3578995"/>
            <a:ext cx="2899800" cy="8241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SzPts val="1600"/>
              <a:buNone/>
            </a:pPr>
            <a:r>
              <a:rPr lang="en" b="1" dirty="0"/>
              <a:t>A Collaborative Project By:</a:t>
            </a:r>
            <a:endParaRPr b="1" dirty="0"/>
          </a:p>
          <a:p>
            <a:pPr marL="0" lvl="0" indent="0" algn="l" rtl="0">
              <a:lnSpc>
                <a:spcPct val="100000"/>
              </a:lnSpc>
              <a:spcBef>
                <a:spcPts val="0"/>
              </a:spcBef>
              <a:spcAft>
                <a:spcPts val="0"/>
              </a:spcAft>
              <a:buSzPts val="1600"/>
              <a:buNone/>
            </a:pPr>
            <a:r>
              <a:rPr lang="en" dirty="0"/>
              <a:t>Aryan Bansal (2K18/SE/038)</a:t>
            </a:r>
            <a:endParaRPr dirty="0"/>
          </a:p>
          <a:p>
            <a:pPr marL="0" lvl="0" indent="0" algn="l" rtl="0">
              <a:lnSpc>
                <a:spcPct val="100000"/>
              </a:lnSpc>
              <a:spcBef>
                <a:spcPts val="0"/>
              </a:spcBef>
              <a:spcAft>
                <a:spcPts val="0"/>
              </a:spcAft>
              <a:buSzPts val="1600"/>
              <a:buNone/>
            </a:pPr>
            <a:r>
              <a:rPr lang="en" dirty="0"/>
              <a:t>Ashish Kumar (2K18/SE/041)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a2a4eac6b8_0_36"/>
          <p:cNvSpPr txBox="1">
            <a:spLocks noGrp="1"/>
          </p:cNvSpPr>
          <p:nvPr>
            <p:ph type="title"/>
          </p:nvPr>
        </p:nvSpPr>
        <p:spPr>
          <a:xfrm>
            <a:off x="683800" y="3944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Support Vector Machine (SVM)</a:t>
            </a:r>
            <a:endParaRPr dirty="0"/>
          </a:p>
        </p:txBody>
      </p:sp>
      <p:sp>
        <p:nvSpPr>
          <p:cNvPr id="242" name="Google Shape;242;ga2a4eac6b8_0_36"/>
          <p:cNvSpPr txBox="1">
            <a:spLocks noGrp="1"/>
          </p:cNvSpPr>
          <p:nvPr>
            <p:ph type="body" idx="1"/>
          </p:nvPr>
        </p:nvSpPr>
        <p:spPr>
          <a:xfrm>
            <a:off x="774025" y="1043275"/>
            <a:ext cx="7505700" cy="147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Support Vector Machines, predominantly a classification algorithm that can be utilised for both classification and regression analysis, uses the concept of a hyperplane to extrapolate the data to extended dimensions using multiple kernels. The algorithm based upon the concepts of width of the prediction margin which consequently depends on the support vectors in the dataset. </a:t>
            </a:r>
            <a:endParaRPr sz="1500"/>
          </a:p>
        </p:txBody>
      </p:sp>
      <p:pic>
        <p:nvPicPr>
          <p:cNvPr id="243" name="Google Shape;243;ga2a4eac6b8_0_36"/>
          <p:cNvPicPr preferRelativeResize="0"/>
          <p:nvPr/>
        </p:nvPicPr>
        <p:blipFill>
          <a:blip r:embed="rId3">
            <a:alphaModFix/>
          </a:blip>
          <a:stretch>
            <a:fillRect/>
          </a:stretch>
        </p:blipFill>
        <p:spPr>
          <a:xfrm>
            <a:off x="840450" y="2571750"/>
            <a:ext cx="3423250" cy="2282175"/>
          </a:xfrm>
          <a:prstGeom prst="rect">
            <a:avLst/>
          </a:prstGeom>
          <a:noFill/>
          <a:ln>
            <a:noFill/>
          </a:ln>
        </p:spPr>
      </p:pic>
      <p:pic>
        <p:nvPicPr>
          <p:cNvPr id="244" name="Google Shape;244;ga2a4eac6b8_0_36"/>
          <p:cNvPicPr preferRelativeResize="0"/>
          <p:nvPr/>
        </p:nvPicPr>
        <p:blipFill rotWithShape="1">
          <a:blip r:embed="rId4">
            <a:alphaModFix/>
          </a:blip>
          <a:srcRect r="33293"/>
          <a:stretch/>
        </p:blipFill>
        <p:spPr>
          <a:xfrm>
            <a:off x="4708075" y="2330850"/>
            <a:ext cx="3802699" cy="244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a2a4eac6b8_0_49"/>
          <p:cNvSpPr txBox="1">
            <a:spLocks noGrp="1"/>
          </p:cNvSpPr>
          <p:nvPr>
            <p:ph type="title"/>
          </p:nvPr>
        </p:nvSpPr>
        <p:spPr>
          <a:xfrm>
            <a:off x="683800" y="3944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XGBoost</a:t>
            </a:r>
            <a:endParaRPr/>
          </a:p>
        </p:txBody>
      </p:sp>
      <p:sp>
        <p:nvSpPr>
          <p:cNvPr id="250" name="Google Shape;250;ga2a4eac6b8_0_49"/>
          <p:cNvSpPr txBox="1">
            <a:spLocks noGrp="1"/>
          </p:cNvSpPr>
          <p:nvPr>
            <p:ph type="body" idx="1"/>
          </p:nvPr>
        </p:nvSpPr>
        <p:spPr>
          <a:xfrm>
            <a:off x="751450" y="10432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XG Boost is a tree based ensemble, Gradient Boosting Algorithm, which hence utilizes the capabilities of both the ensemble techniques of bagging and boosting. XG Boost is better than gradient boosting in terms of the optimized hardware utilization and the robust software.</a:t>
            </a:r>
            <a:endParaRPr sz="1500"/>
          </a:p>
        </p:txBody>
      </p:sp>
      <p:pic>
        <p:nvPicPr>
          <p:cNvPr id="251" name="Google Shape;251;ga2a4eac6b8_0_49"/>
          <p:cNvPicPr preferRelativeResize="0"/>
          <p:nvPr/>
        </p:nvPicPr>
        <p:blipFill>
          <a:blip r:embed="rId3">
            <a:alphaModFix/>
          </a:blip>
          <a:stretch>
            <a:fillRect/>
          </a:stretch>
        </p:blipFill>
        <p:spPr>
          <a:xfrm>
            <a:off x="421350" y="2189925"/>
            <a:ext cx="4373326" cy="2330874"/>
          </a:xfrm>
          <a:prstGeom prst="rect">
            <a:avLst/>
          </a:prstGeom>
          <a:noFill/>
          <a:ln>
            <a:noFill/>
          </a:ln>
        </p:spPr>
      </p:pic>
      <p:pic>
        <p:nvPicPr>
          <p:cNvPr id="252" name="Google Shape;252;ga2a4eac6b8_0_49"/>
          <p:cNvPicPr preferRelativeResize="0"/>
          <p:nvPr/>
        </p:nvPicPr>
        <p:blipFill rotWithShape="1">
          <a:blip r:embed="rId4">
            <a:alphaModFix/>
          </a:blip>
          <a:srcRect r="40518"/>
          <a:stretch/>
        </p:blipFill>
        <p:spPr>
          <a:xfrm>
            <a:off x="5015150" y="1993288"/>
            <a:ext cx="3699599" cy="2724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a2a4eac6b8_0_56"/>
          <p:cNvSpPr txBox="1">
            <a:spLocks noGrp="1"/>
          </p:cNvSpPr>
          <p:nvPr>
            <p:ph type="title"/>
          </p:nvPr>
        </p:nvSpPr>
        <p:spPr>
          <a:xfrm>
            <a:off x="683800" y="403026"/>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Forest</a:t>
            </a:r>
            <a:endParaRPr/>
          </a:p>
        </p:txBody>
      </p:sp>
      <p:sp>
        <p:nvSpPr>
          <p:cNvPr id="258" name="Google Shape;258;ga2a4eac6b8_0_56"/>
          <p:cNvSpPr txBox="1">
            <a:spLocks noGrp="1"/>
          </p:cNvSpPr>
          <p:nvPr>
            <p:ph type="body" idx="1"/>
          </p:nvPr>
        </p:nvSpPr>
        <p:spPr>
          <a:xfrm>
            <a:off x="774025" y="10432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random forest is another very famous ensembling technique that utilizes the randomised selection of features across multiple classification trees, which aids in the inclusion of all of the features without exceptional computational power and the problem of overfitting.</a:t>
            </a:r>
            <a:endParaRPr sz="1500"/>
          </a:p>
        </p:txBody>
      </p:sp>
      <p:pic>
        <p:nvPicPr>
          <p:cNvPr id="259" name="Google Shape;259;ga2a4eac6b8_0_56"/>
          <p:cNvPicPr preferRelativeResize="0"/>
          <p:nvPr/>
        </p:nvPicPr>
        <p:blipFill>
          <a:blip r:embed="rId3">
            <a:alphaModFix/>
          </a:blip>
          <a:stretch>
            <a:fillRect/>
          </a:stretch>
        </p:blipFill>
        <p:spPr>
          <a:xfrm>
            <a:off x="603575" y="2252554"/>
            <a:ext cx="3417875" cy="2428475"/>
          </a:xfrm>
          <a:prstGeom prst="rect">
            <a:avLst/>
          </a:prstGeom>
          <a:noFill/>
          <a:ln>
            <a:noFill/>
          </a:ln>
        </p:spPr>
      </p:pic>
      <p:pic>
        <p:nvPicPr>
          <p:cNvPr id="260" name="Google Shape;260;ga2a4eac6b8_0_56"/>
          <p:cNvPicPr preferRelativeResize="0"/>
          <p:nvPr/>
        </p:nvPicPr>
        <p:blipFill rotWithShape="1">
          <a:blip r:embed="rId4">
            <a:alphaModFix/>
          </a:blip>
          <a:srcRect r="36515"/>
          <a:stretch/>
        </p:blipFill>
        <p:spPr>
          <a:xfrm>
            <a:off x="4748228" y="2214041"/>
            <a:ext cx="3667501" cy="250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a2a4eac6b8_0_73"/>
          <p:cNvSpPr txBox="1">
            <a:spLocks noGrp="1"/>
          </p:cNvSpPr>
          <p:nvPr>
            <p:ph type="title"/>
          </p:nvPr>
        </p:nvSpPr>
        <p:spPr>
          <a:xfrm>
            <a:off x="683800" y="3944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Artificial Neural Network</a:t>
            </a:r>
            <a:endParaRPr/>
          </a:p>
        </p:txBody>
      </p:sp>
      <p:sp>
        <p:nvSpPr>
          <p:cNvPr id="266" name="Google Shape;266;ga2a4eac6b8_0_73"/>
          <p:cNvSpPr txBox="1">
            <a:spLocks noGrp="1"/>
          </p:cNvSpPr>
          <p:nvPr>
            <p:ph type="body" idx="1"/>
          </p:nvPr>
        </p:nvSpPr>
        <p:spPr>
          <a:xfrm>
            <a:off x="683800" y="975575"/>
            <a:ext cx="7505700" cy="12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 simple artificial neural network consists of various hidden layers where each layer has some number of neurons.In an artificial neural network, the data passes through several layers of interconnected nodes, wherein each node classifies the characteristics and information of the previous layer before passing the results on to other nodes in subsequent layers.</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pic>
        <p:nvPicPr>
          <p:cNvPr id="267" name="Google Shape;267;ga2a4eac6b8_0_73"/>
          <p:cNvPicPr preferRelativeResize="0"/>
          <p:nvPr/>
        </p:nvPicPr>
        <p:blipFill>
          <a:blip r:embed="rId3">
            <a:alphaModFix/>
          </a:blip>
          <a:stretch>
            <a:fillRect/>
          </a:stretch>
        </p:blipFill>
        <p:spPr>
          <a:xfrm>
            <a:off x="683800" y="2279750"/>
            <a:ext cx="3628650" cy="2558949"/>
          </a:xfrm>
          <a:prstGeom prst="rect">
            <a:avLst/>
          </a:prstGeom>
          <a:noFill/>
          <a:ln>
            <a:noFill/>
          </a:ln>
        </p:spPr>
      </p:pic>
      <p:pic>
        <p:nvPicPr>
          <p:cNvPr id="268" name="Google Shape;268;ga2a4eac6b8_0_73"/>
          <p:cNvPicPr preferRelativeResize="0"/>
          <p:nvPr/>
        </p:nvPicPr>
        <p:blipFill rotWithShape="1">
          <a:blip r:embed="rId4">
            <a:alphaModFix/>
          </a:blip>
          <a:srcRect r="34933"/>
          <a:stretch/>
        </p:blipFill>
        <p:spPr>
          <a:xfrm>
            <a:off x="4979475" y="2145050"/>
            <a:ext cx="3443276" cy="2648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a2a4eac6b8_0_85"/>
          <p:cNvSpPr txBox="1">
            <a:spLocks noGrp="1"/>
          </p:cNvSpPr>
          <p:nvPr>
            <p:ph type="title"/>
          </p:nvPr>
        </p:nvSpPr>
        <p:spPr>
          <a:xfrm>
            <a:off x="683800" y="3944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Voting Classifier</a:t>
            </a:r>
            <a:endParaRPr/>
          </a:p>
        </p:txBody>
      </p:sp>
      <p:sp>
        <p:nvSpPr>
          <p:cNvPr id="274" name="Google Shape;274;ga2a4eac6b8_0_85"/>
          <p:cNvSpPr txBox="1">
            <a:spLocks noGrp="1"/>
          </p:cNvSpPr>
          <p:nvPr>
            <p:ph type="body" idx="1"/>
          </p:nvPr>
        </p:nvSpPr>
        <p:spPr>
          <a:xfrm>
            <a:off x="683800" y="975575"/>
            <a:ext cx="7505700" cy="147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We finally propose the usage of a Voting Classifier, an aggregation of the algorithms that performed exceptionally well on the dataset to account for any outliers or discrepancies in any one of the classifiers and uses a majority vote based approach to classify the file to be malware or legitimate. We utilised 3 algorithms to formulate the voting classifier viz. Random Forests, XGBoost and Artificial neural network, all of which scored an accuracy of above 99%.</a:t>
            </a:r>
            <a:endParaRPr sz="1500"/>
          </a:p>
        </p:txBody>
      </p:sp>
      <p:cxnSp>
        <p:nvCxnSpPr>
          <p:cNvPr id="275" name="Google Shape;275;ga2a4eac6b8_0_85"/>
          <p:cNvCxnSpPr>
            <a:cxnSpLocks/>
            <a:endCxn id="277" idx="1"/>
          </p:cNvCxnSpPr>
          <p:nvPr/>
        </p:nvCxnSpPr>
        <p:spPr>
          <a:xfrm flipV="1">
            <a:off x="1591194" y="3587039"/>
            <a:ext cx="1681084" cy="24375"/>
          </a:xfrm>
          <a:prstGeom prst="bentConnector3">
            <a:avLst>
              <a:gd name="adj1" fmla="val 50000"/>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cxnSp>
      <p:sp>
        <p:nvSpPr>
          <p:cNvPr id="276" name="Google Shape;276;ga2a4eac6b8_0_85"/>
          <p:cNvSpPr/>
          <p:nvPr/>
        </p:nvSpPr>
        <p:spPr>
          <a:xfrm rot="-5400000">
            <a:off x="635914" y="3410846"/>
            <a:ext cx="1769242" cy="334800"/>
          </a:xfrm>
          <a:prstGeom prst="roundRect">
            <a:avLst>
              <a:gd name="adj" fmla="val 16667"/>
            </a:avLst>
          </a:prstGeo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Input Data</a:t>
            </a:r>
            <a:endParaRPr sz="1100">
              <a:solidFill>
                <a:srgbClr val="FFFFFF"/>
              </a:solidFill>
              <a:latin typeface="Roboto"/>
              <a:ea typeface="Roboto"/>
              <a:cs typeface="Roboto"/>
              <a:sym typeface="Roboto"/>
            </a:endParaRPr>
          </a:p>
        </p:txBody>
      </p:sp>
      <p:sp>
        <p:nvSpPr>
          <p:cNvPr id="277" name="Google Shape;277;ga2a4eac6b8_0_85"/>
          <p:cNvSpPr/>
          <p:nvPr/>
        </p:nvSpPr>
        <p:spPr>
          <a:xfrm>
            <a:off x="3272278" y="3377492"/>
            <a:ext cx="1012543" cy="419094"/>
          </a:xfrm>
          <a:prstGeom prst="roundRect">
            <a:avLst>
              <a:gd name="adj" fmla="val 16667"/>
            </a:avLst>
          </a:prstGeo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Roboto"/>
                <a:ea typeface="Roboto"/>
                <a:cs typeface="Roboto"/>
                <a:sym typeface="Roboto"/>
              </a:rPr>
              <a:t>Feature Extraction</a:t>
            </a:r>
            <a:endParaRPr sz="1000" dirty="0">
              <a:solidFill>
                <a:srgbClr val="FFFFFF"/>
              </a:solidFill>
              <a:latin typeface="Roboto"/>
              <a:ea typeface="Roboto"/>
              <a:cs typeface="Roboto"/>
              <a:sym typeface="Roboto"/>
            </a:endParaRPr>
          </a:p>
        </p:txBody>
      </p:sp>
      <p:sp>
        <p:nvSpPr>
          <p:cNvPr id="278" name="Google Shape;278;ga2a4eac6b8_0_85"/>
          <p:cNvSpPr/>
          <p:nvPr/>
        </p:nvSpPr>
        <p:spPr>
          <a:xfrm>
            <a:off x="4619098" y="2915900"/>
            <a:ext cx="1055700" cy="296100"/>
          </a:xfrm>
          <a:prstGeom prst="roundRect">
            <a:avLst>
              <a:gd name="adj" fmla="val 16667"/>
            </a:avLst>
          </a:prstGeo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rgbClr val="FFFFFF"/>
                </a:solidFill>
                <a:latin typeface="Roboto"/>
                <a:ea typeface="Roboto"/>
                <a:cs typeface="Roboto"/>
                <a:sym typeface="Roboto"/>
              </a:rPr>
              <a:t>XGBoost</a:t>
            </a:r>
            <a:endParaRPr sz="900" dirty="0">
              <a:solidFill>
                <a:srgbClr val="FFFFFF"/>
              </a:solidFill>
              <a:latin typeface="Roboto"/>
              <a:ea typeface="Roboto"/>
              <a:cs typeface="Roboto"/>
              <a:sym typeface="Roboto"/>
            </a:endParaRPr>
          </a:p>
        </p:txBody>
      </p:sp>
      <p:cxnSp>
        <p:nvCxnSpPr>
          <p:cNvPr id="279" name="Google Shape;279;ga2a4eac6b8_0_85"/>
          <p:cNvCxnSpPr>
            <a:cxnSpLocks/>
            <a:endCxn id="278" idx="1"/>
          </p:cNvCxnSpPr>
          <p:nvPr/>
        </p:nvCxnSpPr>
        <p:spPr>
          <a:xfrm rot="10800000" flipH="1">
            <a:off x="4424703" y="3063842"/>
            <a:ext cx="194400" cy="523200"/>
          </a:xfrm>
          <a:prstGeom prst="bentConnector3">
            <a:avLst>
              <a:gd name="adj1" fmla="val 49996"/>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cxnSp>
      <p:sp>
        <p:nvSpPr>
          <p:cNvPr id="280" name="Google Shape;280;ga2a4eac6b8_0_85"/>
          <p:cNvSpPr/>
          <p:nvPr/>
        </p:nvSpPr>
        <p:spPr>
          <a:xfrm>
            <a:off x="6902337" y="3439097"/>
            <a:ext cx="1055700" cy="296100"/>
          </a:xfrm>
          <a:prstGeom prst="roundRect">
            <a:avLst>
              <a:gd name="adj" fmla="val 16667"/>
            </a:avLst>
          </a:prstGeo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FFFFFF"/>
                </a:solidFill>
                <a:latin typeface="Roboto"/>
                <a:ea typeface="Roboto"/>
                <a:cs typeface="Roboto"/>
                <a:sym typeface="Roboto"/>
              </a:rPr>
              <a:t>Majority Vote</a:t>
            </a:r>
            <a:endParaRPr sz="1100" dirty="0">
              <a:solidFill>
                <a:srgbClr val="FFFFFF"/>
              </a:solidFill>
              <a:latin typeface="Roboto"/>
              <a:ea typeface="Roboto"/>
              <a:cs typeface="Roboto"/>
              <a:sym typeface="Roboto"/>
            </a:endParaRPr>
          </a:p>
        </p:txBody>
      </p:sp>
      <p:cxnSp>
        <p:nvCxnSpPr>
          <p:cNvPr id="281" name="Google Shape;281;ga2a4eac6b8_0_85"/>
          <p:cNvCxnSpPr>
            <a:stCxn id="278" idx="3"/>
            <a:endCxn id="280" idx="1"/>
          </p:cNvCxnSpPr>
          <p:nvPr/>
        </p:nvCxnSpPr>
        <p:spPr>
          <a:xfrm>
            <a:off x="5674798" y="3063950"/>
            <a:ext cx="1227539" cy="523197"/>
          </a:xfrm>
          <a:prstGeom prst="bentConnector3">
            <a:avLst>
              <a:gd name="adj1" fmla="val 50000"/>
            </a:avLst>
          </a:prstGeom>
          <a:ln>
            <a:headEnd type="none" w="sm" len="sm"/>
            <a:tailEnd type="none" w="sm" len="sm"/>
          </a:ln>
        </p:spPr>
        <p:style>
          <a:lnRef idx="2">
            <a:schemeClr val="accent5"/>
          </a:lnRef>
          <a:fillRef idx="0">
            <a:schemeClr val="accent5"/>
          </a:fillRef>
          <a:effectRef idx="1">
            <a:schemeClr val="accent5"/>
          </a:effectRef>
          <a:fontRef idx="minor">
            <a:schemeClr val="tx1"/>
          </a:fontRef>
        </p:style>
      </p:cxnSp>
      <p:cxnSp>
        <p:nvCxnSpPr>
          <p:cNvPr id="282" name="Google Shape;282;ga2a4eac6b8_0_85"/>
          <p:cNvCxnSpPr>
            <a:stCxn id="283" idx="3"/>
            <a:endCxn id="280" idx="1"/>
          </p:cNvCxnSpPr>
          <p:nvPr/>
        </p:nvCxnSpPr>
        <p:spPr>
          <a:xfrm>
            <a:off x="5674799" y="3587039"/>
            <a:ext cx="1227538" cy="108"/>
          </a:xfrm>
          <a:prstGeom prst="bentConnector3">
            <a:avLst>
              <a:gd name="adj1" fmla="val 50000"/>
            </a:avLst>
          </a:prstGeom>
          <a:ln>
            <a:headEnd type="none" w="sm" len="sm"/>
            <a:tailEnd type="none" w="sm" len="sm"/>
          </a:ln>
        </p:spPr>
        <p:style>
          <a:lnRef idx="2">
            <a:schemeClr val="accent5"/>
          </a:lnRef>
          <a:fillRef idx="0">
            <a:schemeClr val="accent5"/>
          </a:fillRef>
          <a:effectRef idx="1">
            <a:schemeClr val="accent5"/>
          </a:effectRef>
          <a:fontRef idx="minor">
            <a:schemeClr val="tx1"/>
          </a:fontRef>
        </p:style>
      </p:cxnSp>
      <p:cxnSp>
        <p:nvCxnSpPr>
          <p:cNvPr id="284" name="Google Shape;284;ga2a4eac6b8_0_85"/>
          <p:cNvCxnSpPr>
            <a:stCxn id="280" idx="1"/>
            <a:endCxn id="285" idx="3"/>
          </p:cNvCxnSpPr>
          <p:nvPr/>
        </p:nvCxnSpPr>
        <p:spPr>
          <a:xfrm rot="10800000" flipV="1">
            <a:off x="5674799" y="3587146"/>
            <a:ext cx="1227538" cy="522981"/>
          </a:xfrm>
          <a:prstGeom prst="bentConnector3">
            <a:avLst>
              <a:gd name="adj1" fmla="val 50000"/>
            </a:avLst>
          </a:prstGeom>
          <a:ln>
            <a:headEnd type="none" w="sm" len="sm"/>
            <a:tailEnd type="none" w="sm" len="sm"/>
          </a:ln>
        </p:spPr>
        <p:style>
          <a:lnRef idx="2">
            <a:schemeClr val="accent5"/>
          </a:lnRef>
          <a:fillRef idx="0">
            <a:schemeClr val="accent5"/>
          </a:fillRef>
          <a:effectRef idx="1">
            <a:schemeClr val="accent5"/>
          </a:effectRef>
          <a:fontRef idx="minor">
            <a:schemeClr val="tx1"/>
          </a:fontRef>
        </p:style>
      </p:cxnSp>
      <p:sp>
        <p:nvSpPr>
          <p:cNvPr id="283" name="Google Shape;283;ga2a4eac6b8_0_85"/>
          <p:cNvSpPr/>
          <p:nvPr/>
        </p:nvSpPr>
        <p:spPr>
          <a:xfrm>
            <a:off x="4619099" y="3438989"/>
            <a:ext cx="1055700" cy="296100"/>
          </a:xfrm>
          <a:prstGeom prst="roundRect">
            <a:avLst>
              <a:gd name="adj" fmla="val 16667"/>
            </a:avLst>
          </a:prstGeo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900" dirty="0">
                <a:solidFill>
                  <a:srgbClr val="FFFFFF"/>
                </a:solidFill>
                <a:latin typeface="Roboto"/>
                <a:ea typeface="Roboto"/>
                <a:cs typeface="Roboto"/>
                <a:sym typeface="Roboto"/>
              </a:rPr>
              <a:t>Random Forests</a:t>
            </a:r>
            <a:endParaRPr sz="900" dirty="0">
              <a:solidFill>
                <a:srgbClr val="FFFFFF"/>
              </a:solidFill>
              <a:latin typeface="Roboto"/>
              <a:ea typeface="Roboto"/>
              <a:cs typeface="Roboto"/>
              <a:sym typeface="Roboto"/>
            </a:endParaRPr>
          </a:p>
        </p:txBody>
      </p:sp>
      <p:sp>
        <p:nvSpPr>
          <p:cNvPr id="285" name="Google Shape;285;ga2a4eac6b8_0_85"/>
          <p:cNvSpPr/>
          <p:nvPr/>
        </p:nvSpPr>
        <p:spPr>
          <a:xfrm>
            <a:off x="4619099" y="3962078"/>
            <a:ext cx="1055700" cy="296100"/>
          </a:xfrm>
          <a:prstGeom prst="roundRect">
            <a:avLst>
              <a:gd name="adj" fmla="val 16667"/>
            </a:avLst>
          </a:prstGeo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Artificial Neural Network</a:t>
            </a:r>
            <a:endParaRPr sz="900">
              <a:solidFill>
                <a:srgbClr val="FFFFFF"/>
              </a:solidFill>
              <a:latin typeface="Roboto"/>
              <a:ea typeface="Roboto"/>
              <a:cs typeface="Roboto"/>
              <a:sym typeface="Roboto"/>
            </a:endParaRPr>
          </a:p>
        </p:txBody>
      </p:sp>
      <p:cxnSp>
        <p:nvCxnSpPr>
          <p:cNvPr id="286" name="Google Shape;286;ga2a4eac6b8_0_85"/>
          <p:cNvCxnSpPr>
            <a:cxnSpLocks/>
            <a:endCxn id="283" idx="1"/>
          </p:cNvCxnSpPr>
          <p:nvPr/>
        </p:nvCxnSpPr>
        <p:spPr>
          <a:xfrm>
            <a:off x="4424720" y="3587039"/>
            <a:ext cx="194400" cy="600"/>
          </a:xfrm>
          <a:prstGeom prst="bentConnector3">
            <a:avLst>
              <a:gd name="adj1" fmla="val 49992"/>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cxnSp>
      <p:cxnSp>
        <p:nvCxnSpPr>
          <p:cNvPr id="287" name="Google Shape;287;ga2a4eac6b8_0_85"/>
          <p:cNvCxnSpPr>
            <a:cxnSpLocks/>
            <a:stCxn id="277" idx="3"/>
            <a:endCxn id="285" idx="1"/>
          </p:cNvCxnSpPr>
          <p:nvPr/>
        </p:nvCxnSpPr>
        <p:spPr>
          <a:xfrm>
            <a:off x="4284821" y="3587039"/>
            <a:ext cx="334278" cy="523089"/>
          </a:xfrm>
          <a:prstGeom prst="bentConnector3">
            <a:avLst>
              <a:gd name="adj1" fmla="val 70645"/>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cxnSp>
      <p:sp>
        <p:nvSpPr>
          <p:cNvPr id="25" name="Google Shape;277;ga2a4eac6b8_0_85">
            <a:extLst>
              <a:ext uri="{FF2B5EF4-FFF2-40B4-BE49-F238E27FC236}">
                <a16:creationId xmlns:a16="http://schemas.microsoft.com/office/drawing/2014/main" xmlns="" id="{4EFF02D8-E76E-4A7F-9BAA-1DB838F32004}"/>
              </a:ext>
            </a:extLst>
          </p:cNvPr>
          <p:cNvSpPr/>
          <p:nvPr/>
        </p:nvSpPr>
        <p:spPr>
          <a:xfrm>
            <a:off x="2050563" y="3438875"/>
            <a:ext cx="1055700" cy="296100"/>
          </a:xfrm>
          <a:prstGeom prst="roundRect">
            <a:avLst>
              <a:gd name="adj" fmla="val 16667"/>
            </a:avLst>
          </a:prstGeo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latin typeface="Roboto"/>
                <a:ea typeface="Roboto"/>
                <a:cs typeface="Roboto"/>
                <a:sym typeface="Roboto"/>
              </a:rPr>
              <a:t>PreProcessing</a:t>
            </a:r>
            <a:endParaRPr sz="1000" dirty="0">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a2a4eac6b8_0_1067"/>
          <p:cNvSpPr txBox="1">
            <a:spLocks noGrp="1"/>
          </p:cNvSpPr>
          <p:nvPr>
            <p:ph type="title"/>
          </p:nvPr>
        </p:nvSpPr>
        <p:spPr>
          <a:xfrm>
            <a:off x="683800" y="5488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Deployment</a:t>
            </a:r>
            <a:endParaRPr dirty="0"/>
          </a:p>
        </p:txBody>
      </p:sp>
      <p:sp>
        <p:nvSpPr>
          <p:cNvPr id="293" name="Google Shape;293;ga2a4eac6b8_0_1067"/>
          <p:cNvSpPr txBox="1">
            <a:spLocks noGrp="1"/>
          </p:cNvSpPr>
          <p:nvPr>
            <p:ph type="body" idx="1"/>
          </p:nvPr>
        </p:nvSpPr>
        <p:spPr>
          <a:xfrm>
            <a:off x="502646" y="1330872"/>
            <a:ext cx="6139694" cy="2696700"/>
          </a:xfrm>
          <a:prstGeom prst="rect">
            <a:avLst/>
          </a:prstGeom>
        </p:spPr>
        <p:txBody>
          <a:bodyPr spcFirstLastPara="1" wrap="square" lIns="91425" tIns="91425" rIns="91425" bIns="91425" anchor="t" anchorCtr="0">
            <a:noAutofit/>
          </a:bodyPr>
          <a:lstStyle/>
          <a:p>
            <a:pPr marL="285750" indent="-285750" algn="just"/>
            <a:r>
              <a:rPr lang="en" sz="1500" dirty="0"/>
              <a:t>We have created the source code and hence have also used colab to deploy the application, as we could utilize the gpu capabilities of Google Colab. </a:t>
            </a:r>
          </a:p>
          <a:p>
            <a:pPr marL="0" indent="0">
              <a:buNone/>
            </a:pPr>
            <a:endParaRPr lang="en" sz="800" dirty="0"/>
          </a:p>
          <a:p>
            <a:pPr marL="285750" indent="-285750" algn="just"/>
            <a:r>
              <a:rPr lang="en" sz="1500" dirty="0"/>
              <a:t>The application was created using streamlit and was wrapped to be hosted online using NGROK.</a:t>
            </a:r>
          </a:p>
          <a:p>
            <a:pPr marL="0" indent="0">
              <a:buNone/>
            </a:pPr>
            <a:endParaRPr lang="en" sz="800" dirty="0"/>
          </a:p>
          <a:p>
            <a:pPr marL="285750" indent="-285750" algn="just"/>
            <a:r>
              <a:rPr lang="en" sz="1500" dirty="0"/>
              <a:t>We have used streamlit to create and locally host the applications designed, and have used NGROK as a wrapper which can host the application over the web as well. The application would only be in the running state for the duration, when the application is hosted locally using Google Colab and streamlit. </a:t>
            </a:r>
            <a:endParaRPr sz="1500" dirty="0"/>
          </a:p>
        </p:txBody>
      </p:sp>
      <p:pic>
        <p:nvPicPr>
          <p:cNvPr id="2050" name="Picture 2" descr="Deploy Clipart , Free Transparent Clipart - ClipartKey">
            <a:extLst>
              <a:ext uri="{FF2B5EF4-FFF2-40B4-BE49-F238E27FC236}">
                <a16:creationId xmlns:a16="http://schemas.microsoft.com/office/drawing/2014/main" xmlns="" id="{2F3AC317-21AB-4A8A-BDB9-065CA52D3D74}"/>
              </a:ext>
            </a:extLst>
          </p:cNvPr>
          <p:cNvPicPr>
            <a:picLocks noChangeAspect="1" noChangeArrowheads="1"/>
          </p:cNvPicPr>
          <p:nvPr/>
        </p:nvPicPr>
        <p:blipFill>
          <a:blip r:embed="rId3">
            <a:extLst>
              <a:ext uri="{BEBA8EAE-BF5A-486C-A8C5-ECC9F3942E4B}">
                <a14:imgProps xmlns:a14="http://schemas.microsoft.com/office/drawing/2010/main" xmlns="">
                  <a14:imgLayer r:embed="rId4">
                    <a14:imgEffect>
                      <a14:backgroundRemoval t="3021" b="95166" l="3889" r="93556"/>
                    </a14:imgEffect>
                  </a14:imgLayer>
                </a14:imgProps>
              </a:ext>
              <a:ext uri="{28A0092B-C50C-407E-A947-70E740481C1C}">
                <a14:useLocalDpi xmlns:a14="http://schemas.microsoft.com/office/drawing/2010/main" xmlns="" val="0"/>
              </a:ext>
            </a:extLst>
          </a:blip>
          <a:srcRect/>
          <a:stretch>
            <a:fillRect/>
          </a:stretch>
        </p:blipFill>
        <p:spPr bwMode="auto">
          <a:xfrm>
            <a:off x="6267841" y="1682358"/>
            <a:ext cx="2945171" cy="216625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a2a4eac6b8_0_1090"/>
          <p:cNvSpPr txBox="1">
            <a:spLocks noGrp="1"/>
          </p:cNvSpPr>
          <p:nvPr>
            <p:ph type="title"/>
          </p:nvPr>
        </p:nvSpPr>
        <p:spPr>
          <a:xfrm>
            <a:off x="683800" y="337584"/>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Deployment-Result</a:t>
            </a:r>
            <a:endParaRPr dirty="0"/>
          </a:p>
        </p:txBody>
      </p:sp>
      <p:pic>
        <p:nvPicPr>
          <p:cNvPr id="3" name="Picture 2">
            <a:extLst>
              <a:ext uri="{FF2B5EF4-FFF2-40B4-BE49-F238E27FC236}">
                <a16:creationId xmlns:a16="http://schemas.microsoft.com/office/drawing/2014/main" xmlns="" id="{6F2013EE-F201-481A-8CDE-C1058AD036AB}"/>
              </a:ext>
            </a:extLst>
          </p:cNvPr>
          <p:cNvPicPr>
            <a:picLocks noChangeAspect="1"/>
          </p:cNvPicPr>
          <p:nvPr/>
        </p:nvPicPr>
        <p:blipFill rotWithShape="1">
          <a:blip r:embed="rId3"/>
          <a:srcRect b="8160"/>
          <a:stretch/>
        </p:blipFill>
        <p:spPr>
          <a:xfrm>
            <a:off x="942754" y="1006549"/>
            <a:ext cx="7258492" cy="374974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74" name="Picture 2" descr="Clipart Panda - Free Clipart Images">
            <a:extLst>
              <a:ext uri="{FF2B5EF4-FFF2-40B4-BE49-F238E27FC236}">
                <a16:creationId xmlns:a16="http://schemas.microsoft.com/office/drawing/2014/main" xmlns="" id="{9DA9478D-775C-4365-9A07-6497CAE7DF1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275716" y="1856496"/>
            <a:ext cx="2418367" cy="1813775"/>
          </a:xfrm>
          <a:prstGeom prst="rect">
            <a:avLst/>
          </a:prstGeom>
          <a:noFill/>
          <a:extLst>
            <a:ext uri="{909E8E84-426E-40DD-AFC4-6F175D3DCCD1}">
              <a14:hiddenFill xmlns:a14="http://schemas.microsoft.com/office/drawing/2010/main" xmlns="">
                <a:solidFill>
                  <a:srgbClr val="FFFFFF"/>
                </a:solidFill>
              </a14:hiddenFill>
            </a:ext>
          </a:extLst>
        </p:spPr>
      </p:pic>
      <p:sp>
        <p:nvSpPr>
          <p:cNvPr id="304" name="Google Shape;304;ga2a4eac6b8_0_1097"/>
          <p:cNvSpPr txBox="1">
            <a:spLocks noGrp="1"/>
          </p:cNvSpPr>
          <p:nvPr>
            <p:ph type="title"/>
          </p:nvPr>
        </p:nvSpPr>
        <p:spPr>
          <a:xfrm>
            <a:off x="683800" y="63824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Conclusion</a:t>
            </a:r>
            <a:endParaRPr dirty="0"/>
          </a:p>
        </p:txBody>
      </p:sp>
      <p:sp>
        <p:nvSpPr>
          <p:cNvPr id="305" name="Google Shape;305;ga2a4eac6b8_0_1097"/>
          <p:cNvSpPr txBox="1">
            <a:spLocks noGrp="1"/>
          </p:cNvSpPr>
          <p:nvPr>
            <p:ph type="body" idx="1"/>
          </p:nvPr>
        </p:nvSpPr>
        <p:spPr>
          <a:xfrm>
            <a:off x="819150" y="1413110"/>
            <a:ext cx="5723986" cy="2696700"/>
          </a:xfrm>
          <a:prstGeom prst="rect">
            <a:avLst/>
          </a:prstGeom>
        </p:spPr>
        <p:txBody>
          <a:bodyPr spcFirstLastPara="1" wrap="square" lIns="91425" tIns="91425" rIns="91425" bIns="91425" anchor="t" anchorCtr="0">
            <a:noAutofit/>
          </a:bodyPr>
          <a:lstStyle/>
          <a:p>
            <a:pPr marL="285750" indent="-285750"/>
            <a:r>
              <a:rPr lang="en" sz="1500" dirty="0"/>
              <a:t>We have successfully created and deployed an aggregate machine learning classifier which utilizes the features extracted using PE File, the elements present in the PE header of a file which helped us to classify the file to be Malware or Legitimate. </a:t>
            </a:r>
          </a:p>
          <a:p>
            <a:pPr marL="285750" indent="-285750"/>
            <a:endParaRPr lang="en" sz="1500" dirty="0"/>
          </a:p>
          <a:p>
            <a:pPr marL="285750" indent="-285750"/>
            <a:r>
              <a:rPr lang="en" sz="1500" dirty="0"/>
              <a:t>We achieved the highest accuracy of 99.57% from Random forests and XGBoost both, followed by Artificial Neural Networks with an accuracy of 99.13%. </a:t>
            </a:r>
          </a:p>
          <a:p>
            <a:pPr marL="285750" indent="-285750"/>
            <a:endParaRPr lang="en" sz="1500" dirty="0"/>
          </a:p>
          <a:p>
            <a:pPr marL="285750" indent="-285750"/>
            <a:r>
              <a:rPr lang="en" sz="1500" dirty="0"/>
              <a:t>We successfully deployed the application using streamlit and hosted the application on the internet using NGROK.</a:t>
            </a:r>
            <a:endParaRPr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6"/>
          <p:cNvSpPr txBox="1">
            <a:spLocks noGrp="1"/>
          </p:cNvSpPr>
          <p:nvPr>
            <p:ph type="title"/>
          </p:nvPr>
        </p:nvSpPr>
        <p:spPr>
          <a:xfrm>
            <a:off x="738925" y="544825"/>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References</a:t>
            </a:r>
            <a:endParaRPr/>
          </a:p>
        </p:txBody>
      </p:sp>
      <p:sp>
        <p:nvSpPr>
          <p:cNvPr id="311" name="Google Shape;311;p6"/>
          <p:cNvSpPr txBox="1">
            <a:spLocks noGrp="1"/>
          </p:cNvSpPr>
          <p:nvPr>
            <p:ph type="body" idx="1"/>
          </p:nvPr>
        </p:nvSpPr>
        <p:spPr>
          <a:xfrm>
            <a:off x="738925" y="1369200"/>
            <a:ext cx="7552800" cy="32430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dirty="0">
                <a:solidFill>
                  <a:schemeClr val="hlink"/>
                </a:solidFill>
                <a:uFill>
                  <a:noFill/>
                </a:uFill>
                <a:hlinkClick r:id="rId3"/>
              </a:rPr>
              <a:t>I. Firdausi, C. lim, A. Erwin and A. S. Nugroho, "Analysis of Machine learning Techniques Used in Behavior-Based Malware Detection," 2010 Second International Conference on Advances in Computing, Control, and Telecommunication Technologies, Jakarta, 2010, pp. 201-203, doi: 10.1109/ACT.2010.33.</a:t>
            </a:r>
            <a:endParaRPr dirty="0"/>
          </a:p>
          <a:p>
            <a:pPr marL="457200" lvl="0" indent="-311150" algn="l" rtl="0">
              <a:lnSpc>
                <a:spcPct val="115000"/>
              </a:lnSpc>
              <a:spcBef>
                <a:spcPts val="0"/>
              </a:spcBef>
              <a:spcAft>
                <a:spcPts val="0"/>
              </a:spcAft>
              <a:buSzPts val="1300"/>
              <a:buChar char="●"/>
            </a:pPr>
            <a:r>
              <a:rPr lang="en" dirty="0">
                <a:solidFill>
                  <a:schemeClr val="hlink"/>
                </a:solidFill>
                <a:uFill>
                  <a:noFill/>
                </a:uFill>
                <a:hlinkClick r:id="rId4"/>
              </a:rPr>
              <a:t>A. Walker and S. Sengupta, "Insights into Malware Detection via Behavioral Frequency Analysis Using Machine Learning," MILCOM 2019 - 2019 IEEE Military Communications Conference (MILCOM), Norfolk, VA, USA, 2019, pp. 1-6, doi: 10.1109/MILCOM47813.2019.9021034.</a:t>
            </a:r>
            <a:endParaRPr dirty="0"/>
          </a:p>
          <a:p>
            <a:pPr marL="457200" lvl="0" indent="-311150" algn="l" rtl="0">
              <a:lnSpc>
                <a:spcPct val="115000"/>
              </a:lnSpc>
              <a:spcBef>
                <a:spcPts val="0"/>
              </a:spcBef>
              <a:spcAft>
                <a:spcPts val="0"/>
              </a:spcAft>
              <a:buSzPts val="1300"/>
              <a:buChar char="●"/>
            </a:pPr>
            <a:r>
              <a:rPr lang="en" dirty="0">
                <a:solidFill>
                  <a:schemeClr val="hlink"/>
                </a:solidFill>
                <a:highlight>
                  <a:srgbClr val="FCFCFC"/>
                </a:highlight>
                <a:uFill>
                  <a:noFill/>
                </a:uFill>
                <a:hlinkClick r:id="rId5"/>
              </a:rPr>
              <a:t>Sharma S., Rama Krishna C., Sahay S.K. (2019) Detection of Advanced Malware by Machine Learning Techniques. In: Ray K., Sharma T., Rawat S., Saini R., Bandyopadhyay A. (eds) Soft Computing: Theories and Applications. Advances in Intelligent Systems and Computing, vol 742. Springer, Singapore. https://doi.org/10.1007/978-981-13-0589-4_31</a:t>
            </a:r>
            <a:endParaRPr dirty="0"/>
          </a:p>
          <a:p>
            <a:pPr marL="457200" lvl="0" indent="-311150" algn="l" rtl="0">
              <a:lnSpc>
                <a:spcPct val="115000"/>
              </a:lnSpc>
              <a:spcBef>
                <a:spcPts val="0"/>
              </a:spcBef>
              <a:spcAft>
                <a:spcPts val="0"/>
              </a:spcAft>
              <a:buSzPts val="1300"/>
              <a:buChar char="●"/>
            </a:pPr>
            <a:r>
              <a:rPr lang="en" dirty="0">
                <a:solidFill>
                  <a:schemeClr val="hlink"/>
                </a:solidFill>
                <a:uFill>
                  <a:noFill/>
                </a:uFill>
                <a:hlinkClick r:id="rId6"/>
              </a:rPr>
              <a:t>www.kaggle.com</a:t>
            </a:r>
            <a:endParaRPr dirty="0"/>
          </a:p>
          <a:p>
            <a:pPr marL="457200" lvl="0" indent="-311150" algn="l" rtl="0">
              <a:lnSpc>
                <a:spcPct val="115000"/>
              </a:lnSpc>
              <a:spcBef>
                <a:spcPts val="0"/>
              </a:spcBef>
              <a:spcAft>
                <a:spcPts val="0"/>
              </a:spcAft>
              <a:buSzPts val="1300"/>
              <a:buChar char="●"/>
            </a:pPr>
            <a:r>
              <a:rPr lang="en" dirty="0">
                <a:solidFill>
                  <a:schemeClr val="hlink"/>
                </a:solidFill>
                <a:uFill>
                  <a:noFill/>
                </a:uFill>
                <a:hlinkClick r:id="rId7"/>
              </a:rPr>
              <a:t>www.ieeexplore.ieee.org</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sz="7400" b="1"/>
              <a:t>Thank You</a:t>
            </a:r>
            <a:endParaRPr sz="74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53"/>
        <p:cNvGrpSpPr/>
        <p:nvPr/>
      </p:nvGrpSpPr>
      <p:grpSpPr>
        <a:xfrm>
          <a:off x="0" y="0"/>
          <a:ext cx="0" cy="0"/>
          <a:chOff x="0" y="0"/>
          <a:chExt cx="0" cy="0"/>
        </a:xfrm>
      </p:grpSpPr>
      <p:sp>
        <p:nvSpPr>
          <p:cNvPr id="154" name="Google Shape;154;p2"/>
          <p:cNvSpPr txBox="1">
            <a:spLocks noGrp="1"/>
          </p:cNvSpPr>
          <p:nvPr>
            <p:ph type="title"/>
          </p:nvPr>
        </p:nvSpPr>
        <p:spPr>
          <a:xfrm>
            <a:off x="729450" y="1322450"/>
            <a:ext cx="2859900" cy="151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sz="4400"/>
              <a:t>Outline</a:t>
            </a:r>
            <a:endParaRPr sz="4400"/>
          </a:p>
        </p:txBody>
      </p:sp>
      <p:sp>
        <p:nvSpPr>
          <p:cNvPr id="155" name="Google Shape;155;p2"/>
          <p:cNvSpPr txBox="1">
            <a:spLocks noGrp="1"/>
          </p:cNvSpPr>
          <p:nvPr>
            <p:ph type="subTitle" idx="4294967295"/>
          </p:nvPr>
        </p:nvSpPr>
        <p:spPr>
          <a:xfrm>
            <a:off x="4291650" y="918300"/>
            <a:ext cx="2859900" cy="33069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1"/>
              </a:buClr>
              <a:buSzPts val="2000"/>
              <a:buChar char="●"/>
            </a:pPr>
            <a:r>
              <a:rPr lang="en" sz="2000" dirty="0">
                <a:solidFill>
                  <a:schemeClr val="dk1"/>
                </a:solidFill>
              </a:rPr>
              <a:t>Problem Statement</a:t>
            </a:r>
            <a:endParaRPr sz="2000" dirty="0">
              <a:solidFill>
                <a:schemeClr val="dk1"/>
              </a:solidFill>
            </a:endParaRPr>
          </a:p>
          <a:p>
            <a:pPr marL="457200" marR="0" lvl="0" indent="-355600" algn="l" rtl="0">
              <a:lnSpc>
                <a:spcPct val="115000"/>
              </a:lnSpc>
              <a:spcBef>
                <a:spcPts val="0"/>
              </a:spcBef>
              <a:spcAft>
                <a:spcPts val="0"/>
              </a:spcAft>
              <a:buClr>
                <a:schemeClr val="dk1"/>
              </a:buClr>
              <a:buSzPts val="2000"/>
              <a:buChar char="●"/>
            </a:pPr>
            <a:r>
              <a:rPr lang="en" sz="2000" dirty="0">
                <a:solidFill>
                  <a:schemeClr val="dk1"/>
                </a:solidFill>
              </a:rPr>
              <a:t>Data Overview</a:t>
            </a:r>
            <a:endParaRPr sz="2000" dirty="0">
              <a:solidFill>
                <a:schemeClr val="dk1"/>
              </a:solidFill>
            </a:endParaRPr>
          </a:p>
          <a:p>
            <a:pPr marL="457200" marR="0" lvl="0" indent="-355600" algn="l" rtl="0">
              <a:lnSpc>
                <a:spcPct val="115000"/>
              </a:lnSpc>
              <a:spcBef>
                <a:spcPts val="0"/>
              </a:spcBef>
              <a:spcAft>
                <a:spcPts val="0"/>
              </a:spcAft>
              <a:buClr>
                <a:schemeClr val="dk1"/>
              </a:buClr>
              <a:buSzPts val="2000"/>
              <a:buChar char="●"/>
            </a:pPr>
            <a:r>
              <a:rPr lang="en" sz="2000" dirty="0">
                <a:solidFill>
                  <a:schemeClr val="dk1"/>
                </a:solidFill>
              </a:rPr>
              <a:t>Feature Extraction</a:t>
            </a:r>
            <a:endParaRPr sz="2000" dirty="0">
              <a:solidFill>
                <a:schemeClr val="dk1"/>
              </a:solidFill>
            </a:endParaRPr>
          </a:p>
          <a:p>
            <a:pPr marL="457200" marR="0" lvl="0" indent="-355600" algn="l" rtl="0">
              <a:lnSpc>
                <a:spcPct val="115000"/>
              </a:lnSpc>
              <a:spcBef>
                <a:spcPts val="0"/>
              </a:spcBef>
              <a:spcAft>
                <a:spcPts val="0"/>
              </a:spcAft>
              <a:buClr>
                <a:schemeClr val="dk1"/>
              </a:buClr>
              <a:buSzPts val="2000"/>
              <a:buChar char="●"/>
            </a:pPr>
            <a:r>
              <a:rPr lang="en" sz="2000" dirty="0">
                <a:solidFill>
                  <a:schemeClr val="dk1"/>
                </a:solidFill>
              </a:rPr>
              <a:t>Model Architectures</a:t>
            </a:r>
            <a:endParaRPr sz="2000" dirty="0">
              <a:solidFill>
                <a:schemeClr val="dk1"/>
              </a:solidFill>
            </a:endParaRPr>
          </a:p>
          <a:p>
            <a:pPr marL="457200" marR="0" lvl="0" indent="-355600" algn="l" rtl="0">
              <a:lnSpc>
                <a:spcPct val="115000"/>
              </a:lnSpc>
              <a:spcBef>
                <a:spcPts val="0"/>
              </a:spcBef>
              <a:spcAft>
                <a:spcPts val="0"/>
              </a:spcAft>
              <a:buClr>
                <a:schemeClr val="dk1"/>
              </a:buClr>
              <a:buSzPts val="2000"/>
              <a:buChar char="●"/>
            </a:pPr>
            <a:r>
              <a:rPr lang="en" sz="2000" dirty="0">
                <a:solidFill>
                  <a:schemeClr val="dk1"/>
                </a:solidFill>
              </a:rPr>
              <a:t>Results</a:t>
            </a:r>
            <a:endParaRPr sz="2000" dirty="0">
              <a:solidFill>
                <a:schemeClr val="dk1"/>
              </a:solidFill>
            </a:endParaRPr>
          </a:p>
          <a:p>
            <a:pPr marL="457200" marR="0" lvl="0" indent="-355600" algn="l" rtl="0">
              <a:lnSpc>
                <a:spcPct val="115000"/>
              </a:lnSpc>
              <a:spcBef>
                <a:spcPts val="0"/>
              </a:spcBef>
              <a:spcAft>
                <a:spcPts val="0"/>
              </a:spcAft>
              <a:buClr>
                <a:schemeClr val="dk1"/>
              </a:buClr>
              <a:buSzPts val="2000"/>
              <a:buChar char="●"/>
            </a:pPr>
            <a:r>
              <a:rPr lang="en" sz="2000" dirty="0">
                <a:solidFill>
                  <a:schemeClr val="dk1"/>
                </a:solidFill>
              </a:rPr>
              <a:t>Deployment</a:t>
            </a:r>
            <a:endParaRPr sz="2000" dirty="0">
              <a:solidFill>
                <a:schemeClr val="dk1"/>
              </a:solidFill>
            </a:endParaRPr>
          </a:p>
          <a:p>
            <a:pPr marL="457200" marR="0" lvl="0" indent="-355600" algn="l" rtl="0">
              <a:lnSpc>
                <a:spcPct val="115000"/>
              </a:lnSpc>
              <a:spcBef>
                <a:spcPts val="0"/>
              </a:spcBef>
              <a:spcAft>
                <a:spcPts val="0"/>
              </a:spcAft>
              <a:buClr>
                <a:schemeClr val="dk1"/>
              </a:buClr>
              <a:buSzPts val="2000"/>
              <a:buChar char="●"/>
            </a:pPr>
            <a:r>
              <a:rPr lang="en" sz="2000" dirty="0">
                <a:solidFill>
                  <a:schemeClr val="dk1"/>
                </a:solidFill>
              </a:rPr>
              <a:t>Conclusion</a:t>
            </a:r>
            <a:endParaRPr sz="2000" dirty="0">
              <a:solidFill>
                <a:schemeClr val="dk1"/>
              </a:solidFill>
            </a:endParaRPr>
          </a:p>
          <a:p>
            <a:pPr marL="457200" marR="0" lvl="0" indent="-355600" algn="l" rtl="0">
              <a:lnSpc>
                <a:spcPct val="115000"/>
              </a:lnSpc>
              <a:spcBef>
                <a:spcPts val="0"/>
              </a:spcBef>
              <a:spcAft>
                <a:spcPts val="0"/>
              </a:spcAft>
              <a:buClr>
                <a:schemeClr val="dk1"/>
              </a:buClr>
              <a:buSzPts val="2000"/>
              <a:buChar char="●"/>
            </a:pPr>
            <a:r>
              <a:rPr lang="en" sz="2000" dirty="0">
                <a:solidFill>
                  <a:schemeClr val="dk1"/>
                </a:solidFill>
              </a:rPr>
              <a:t>References</a:t>
            </a:r>
            <a:endParaRPr sz="20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
          <p:cNvSpPr txBox="1">
            <a:spLocks noGrp="1"/>
          </p:cNvSpPr>
          <p:nvPr>
            <p:ph type="title"/>
          </p:nvPr>
        </p:nvSpPr>
        <p:spPr>
          <a:xfrm>
            <a:off x="4989475" y="2092175"/>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000"/>
              <a:t>Problem statement</a:t>
            </a:r>
            <a:endParaRPr sz="3000"/>
          </a:p>
        </p:txBody>
      </p:sp>
      <p:sp>
        <p:nvSpPr>
          <p:cNvPr id="161" name="Google Shape;161;p3"/>
          <p:cNvSpPr txBox="1">
            <a:spLocks noGrp="1"/>
          </p:cNvSpPr>
          <p:nvPr>
            <p:ph type="body" idx="2"/>
          </p:nvPr>
        </p:nvSpPr>
        <p:spPr>
          <a:xfrm>
            <a:off x="4989475" y="907350"/>
            <a:ext cx="3736500" cy="3328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300"/>
              <a:buNone/>
            </a:pPr>
            <a:r>
              <a:rPr lang="en" sz="1700" dirty="0">
                <a:solidFill>
                  <a:srgbClr val="000000"/>
                </a:solidFill>
                <a:highlight>
                  <a:srgbClr val="FFFFFF"/>
                </a:highlight>
              </a:rPr>
              <a:t>The most common defenses against malware threats involves the use of signatures derived from instances of known malware. </a:t>
            </a:r>
          </a:p>
          <a:p>
            <a:pPr marL="0" lvl="0" indent="0" algn="just" rtl="0">
              <a:lnSpc>
                <a:spcPct val="115000"/>
              </a:lnSpc>
              <a:spcBef>
                <a:spcPts val="0"/>
              </a:spcBef>
              <a:spcAft>
                <a:spcPts val="0"/>
              </a:spcAft>
              <a:buSzPts val="1300"/>
              <a:buNone/>
            </a:pPr>
            <a:endParaRPr lang="en" sz="1100" dirty="0">
              <a:solidFill>
                <a:srgbClr val="000000"/>
              </a:solidFill>
              <a:highlight>
                <a:srgbClr val="FFFFFF"/>
              </a:highlight>
            </a:endParaRPr>
          </a:p>
          <a:p>
            <a:pPr marL="0" lvl="0" indent="0" algn="just" rtl="0">
              <a:lnSpc>
                <a:spcPct val="115000"/>
              </a:lnSpc>
              <a:spcBef>
                <a:spcPts val="0"/>
              </a:spcBef>
              <a:spcAft>
                <a:spcPts val="0"/>
              </a:spcAft>
              <a:buSzPts val="1300"/>
              <a:buNone/>
            </a:pPr>
            <a:r>
              <a:rPr lang="en" sz="1700" dirty="0">
                <a:solidFill>
                  <a:srgbClr val="000000"/>
                </a:solidFill>
                <a:highlight>
                  <a:srgbClr val="FFFFFF"/>
                </a:highlight>
              </a:rPr>
              <a:t>But now we are encountering more and more malware coming from sophisticated developers that evade signature detection. Thus all good antimalware software these days must employ some sort of heuristic algorithms to prevent zero day attacks.</a:t>
            </a:r>
            <a:endParaRPr sz="1700" dirty="0">
              <a:solidFill>
                <a:srgbClr val="000000"/>
              </a:solidFill>
            </a:endParaRPr>
          </a:p>
          <a:p>
            <a:pPr marL="0" lvl="0" indent="0" algn="l" rtl="0">
              <a:lnSpc>
                <a:spcPct val="115000"/>
              </a:lnSpc>
              <a:spcBef>
                <a:spcPts val="1000"/>
              </a:spcBef>
              <a:spcAft>
                <a:spcPts val="1600"/>
              </a:spcAft>
              <a:buSzPts val="1300"/>
              <a:buNone/>
            </a:pPr>
            <a:endParaRPr sz="1700" dirty="0">
              <a:solidFill>
                <a:srgbClr val="000000"/>
              </a:solidFill>
            </a:endParaRPr>
          </a:p>
        </p:txBody>
      </p:sp>
      <p:sp>
        <p:nvSpPr>
          <p:cNvPr id="162" name="Google Shape;162;p3"/>
          <p:cNvSpPr txBox="1">
            <a:spLocks noGrp="1"/>
          </p:cNvSpPr>
          <p:nvPr>
            <p:ph type="title"/>
          </p:nvPr>
        </p:nvSpPr>
        <p:spPr>
          <a:xfrm>
            <a:off x="729450" y="1322450"/>
            <a:ext cx="2605800" cy="76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Problem Statement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819150" y="452670"/>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dirty="0"/>
              <a:t>Our Contribution</a:t>
            </a:r>
            <a:endParaRPr dirty="0"/>
          </a:p>
        </p:txBody>
      </p:sp>
      <p:sp>
        <p:nvSpPr>
          <p:cNvPr id="168" name="Google Shape;168;p4"/>
          <p:cNvSpPr txBox="1">
            <a:spLocks noGrp="1"/>
          </p:cNvSpPr>
          <p:nvPr>
            <p:ph type="body" idx="1"/>
          </p:nvPr>
        </p:nvSpPr>
        <p:spPr>
          <a:xfrm>
            <a:off x="819150" y="1139852"/>
            <a:ext cx="5598903" cy="2596379"/>
          </a:xfrm>
          <a:prstGeom prst="rect">
            <a:avLst/>
          </a:prstGeom>
          <a:noFill/>
          <a:ln>
            <a:noFill/>
          </a:ln>
        </p:spPr>
        <p:txBody>
          <a:bodyPr spcFirstLastPara="1" wrap="square" lIns="91425" tIns="91425" rIns="91425" bIns="91425" anchor="t" anchorCtr="0">
            <a:noAutofit/>
          </a:bodyPr>
          <a:lstStyle/>
          <a:p>
            <a:pPr marL="285750" indent="-285750" algn="just"/>
            <a:r>
              <a:rPr lang="en" sz="1600" dirty="0">
                <a:solidFill>
                  <a:srgbClr val="233A44"/>
                </a:solidFill>
              </a:rPr>
              <a:t>The main idea is to extract important features by performing static analysis techniques on the  malwares and legitimate files. </a:t>
            </a:r>
            <a:endParaRPr lang="en" sz="1400" dirty="0">
              <a:solidFill>
                <a:srgbClr val="233A44"/>
              </a:solidFill>
            </a:endParaRPr>
          </a:p>
          <a:p>
            <a:pPr marL="0" indent="0" algn="just">
              <a:buNone/>
            </a:pPr>
            <a:endParaRPr lang="en" sz="700" dirty="0">
              <a:solidFill>
                <a:srgbClr val="233A44"/>
              </a:solidFill>
            </a:endParaRPr>
          </a:p>
          <a:p>
            <a:pPr marL="285750" indent="-285750" algn="just"/>
            <a:r>
              <a:rPr lang="en" sz="1600" dirty="0">
                <a:solidFill>
                  <a:srgbClr val="233A44"/>
                </a:solidFill>
              </a:rPr>
              <a:t>Comparing the performance of various machine algorithms to differentiate legitimate files (benign) from malware. </a:t>
            </a:r>
          </a:p>
          <a:p>
            <a:pPr marL="0" indent="0" algn="just">
              <a:buNone/>
            </a:pPr>
            <a:endParaRPr lang="en" sz="700" dirty="0">
              <a:solidFill>
                <a:srgbClr val="233A44"/>
              </a:solidFill>
            </a:endParaRPr>
          </a:p>
          <a:p>
            <a:pPr marL="285750" indent="-285750" algn="just"/>
            <a:r>
              <a:rPr lang="en" sz="1600" dirty="0">
                <a:solidFill>
                  <a:srgbClr val="233A44"/>
                </a:solidFill>
              </a:rPr>
              <a:t>Developing a </a:t>
            </a:r>
            <a:r>
              <a:rPr lang="en" sz="1600" b="1" dirty="0">
                <a:solidFill>
                  <a:srgbClr val="233A44"/>
                </a:solidFill>
              </a:rPr>
              <a:t>voting classifier</a:t>
            </a:r>
            <a:r>
              <a:rPr lang="en" sz="1600" dirty="0">
                <a:solidFill>
                  <a:srgbClr val="233A44"/>
                </a:solidFill>
              </a:rPr>
              <a:t> which will take the majority vote of all the algorithms as the final verdict. Finally, we will deploy the web app for public use.</a:t>
            </a:r>
            <a:endParaRPr sz="1600" dirty="0">
              <a:solidFill>
                <a:srgbClr val="233A44"/>
              </a:solidFill>
            </a:endParaRPr>
          </a:p>
        </p:txBody>
      </p:sp>
      <p:pic>
        <p:nvPicPr>
          <p:cNvPr id="1028" name="Picture 4" descr="Free Teamwork Clipart Pictures - Clipartix">
            <a:extLst>
              <a:ext uri="{FF2B5EF4-FFF2-40B4-BE49-F238E27FC236}">
                <a16:creationId xmlns:a16="http://schemas.microsoft.com/office/drawing/2014/main" xmlns="" id="{9C640F15-69A0-4478-B2E6-36DA6409AE7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18053" y="1514116"/>
            <a:ext cx="2466975" cy="18478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xmlns="" id="{7FD42837-578A-489C-90F0-B61DF159CFDE}"/>
              </a:ext>
            </a:extLst>
          </p:cNvPr>
          <p:cNvSpPr txBox="1"/>
          <p:nvPr/>
        </p:nvSpPr>
        <p:spPr>
          <a:xfrm>
            <a:off x="819150" y="3882103"/>
            <a:ext cx="7720462" cy="830997"/>
          </a:xfrm>
          <a:prstGeom prst="rect">
            <a:avLst/>
          </a:prstGeom>
          <a:noFill/>
        </p:spPr>
        <p:txBody>
          <a:bodyPr wrap="square" rtlCol="0">
            <a:spAutoFit/>
          </a:bodyPr>
          <a:lstStyle/>
          <a:p>
            <a:r>
              <a:rPr lang="en-IN" sz="1600" b="1" dirty="0">
                <a:solidFill>
                  <a:srgbClr val="233A44"/>
                </a:solidFill>
                <a:latin typeface="Calibri" panose="020F0502020204030204" pitchFamily="34" charset="0"/>
                <a:cs typeface="Calibri" panose="020F0502020204030204" pitchFamily="34" charset="0"/>
              </a:rPr>
              <a:t>Technologies and Dependencies: </a:t>
            </a:r>
            <a:r>
              <a:rPr lang="en-IN" sz="1600" dirty="0">
                <a:solidFill>
                  <a:srgbClr val="233A44"/>
                </a:solidFill>
                <a:latin typeface="Calibri" panose="020F0502020204030204" pitchFamily="34" charset="0"/>
                <a:cs typeface="Calibri" panose="020F0502020204030204" pitchFamily="34" charset="0"/>
              </a:rPr>
              <a:t>Machine Learning, Deep Learning, Python, Google </a:t>
            </a:r>
            <a:r>
              <a:rPr lang="en-IN" sz="1600" dirty="0" err="1">
                <a:solidFill>
                  <a:srgbClr val="233A44"/>
                </a:solidFill>
                <a:latin typeface="Calibri" panose="020F0502020204030204" pitchFamily="34" charset="0"/>
                <a:cs typeface="Calibri" panose="020F0502020204030204" pitchFamily="34" charset="0"/>
              </a:rPr>
              <a:t>Colab</a:t>
            </a:r>
            <a:r>
              <a:rPr lang="en-IN" sz="1600" dirty="0">
                <a:solidFill>
                  <a:srgbClr val="233A44"/>
                </a:solidFill>
                <a:latin typeface="Calibri" panose="020F0502020204030204" pitchFamily="34" charset="0"/>
                <a:cs typeface="Calibri" panose="020F0502020204030204" pitchFamily="34" charset="0"/>
              </a:rPr>
              <a:t>, </a:t>
            </a:r>
            <a:r>
              <a:rPr lang="en-IN" sz="1600" dirty="0" err="1">
                <a:solidFill>
                  <a:srgbClr val="233A44"/>
                </a:solidFill>
                <a:latin typeface="Calibri" panose="020F0502020204030204" pitchFamily="34" charset="0"/>
                <a:cs typeface="Calibri" panose="020F0502020204030204" pitchFamily="34" charset="0"/>
              </a:rPr>
              <a:t>Sklearn</a:t>
            </a:r>
            <a:r>
              <a:rPr lang="en-IN" sz="1600" dirty="0">
                <a:solidFill>
                  <a:srgbClr val="233A44"/>
                </a:solidFill>
                <a:latin typeface="Calibri" panose="020F0502020204030204" pitchFamily="34" charset="0"/>
                <a:cs typeface="Calibri" panose="020F0502020204030204" pitchFamily="34" charset="0"/>
              </a:rPr>
              <a:t>, </a:t>
            </a:r>
            <a:r>
              <a:rPr lang="en-IN" sz="1600" dirty="0" err="1">
                <a:solidFill>
                  <a:srgbClr val="233A44"/>
                </a:solidFill>
                <a:latin typeface="Calibri" panose="020F0502020204030204" pitchFamily="34" charset="0"/>
                <a:cs typeface="Calibri" panose="020F0502020204030204" pitchFamily="34" charset="0"/>
              </a:rPr>
              <a:t>Keras</a:t>
            </a:r>
            <a:r>
              <a:rPr lang="en-IN" sz="1600" dirty="0">
                <a:solidFill>
                  <a:srgbClr val="233A44"/>
                </a:solidFill>
                <a:latin typeface="Calibri" panose="020F0502020204030204" pitchFamily="34" charset="0"/>
                <a:cs typeface="Calibri" panose="020F0502020204030204" pitchFamily="34" charset="0"/>
              </a:rPr>
              <a:t>, </a:t>
            </a:r>
            <a:r>
              <a:rPr lang="en-IN" sz="1600" dirty="0" err="1">
                <a:solidFill>
                  <a:srgbClr val="233A44"/>
                </a:solidFill>
                <a:latin typeface="Calibri" panose="020F0502020204030204" pitchFamily="34" charset="0"/>
                <a:cs typeface="Calibri" panose="020F0502020204030204" pitchFamily="34" charset="0"/>
              </a:rPr>
              <a:t>pefile</a:t>
            </a:r>
            <a:r>
              <a:rPr lang="en-IN" sz="1600" dirty="0">
                <a:solidFill>
                  <a:srgbClr val="233A44"/>
                </a:solidFill>
                <a:latin typeface="Calibri" panose="020F0502020204030204" pitchFamily="34" charset="0"/>
                <a:cs typeface="Calibri" panose="020F0502020204030204" pitchFamily="34" charset="0"/>
              </a:rPr>
              <a:t>, </a:t>
            </a:r>
            <a:r>
              <a:rPr lang="en-IN" sz="1600" dirty="0" err="1">
                <a:solidFill>
                  <a:srgbClr val="233A44"/>
                </a:solidFill>
                <a:latin typeface="Calibri" panose="020F0502020204030204" pitchFamily="34" charset="0"/>
                <a:cs typeface="Calibri" panose="020F0502020204030204" pitchFamily="34" charset="0"/>
              </a:rPr>
              <a:t>streamlit</a:t>
            </a:r>
            <a:r>
              <a:rPr lang="en-IN" sz="1600" dirty="0">
                <a:solidFill>
                  <a:srgbClr val="233A44"/>
                </a:solidFill>
                <a:latin typeface="Calibri" panose="020F0502020204030204" pitchFamily="34" charset="0"/>
                <a:cs typeface="Calibri" panose="020F0502020204030204" pitchFamily="34" charset="0"/>
              </a:rPr>
              <a:t>, NGROK.</a:t>
            </a:r>
            <a:endParaRPr lang="en-IN" sz="1600" dirty="0">
              <a:latin typeface="Calibri" panose="020F0502020204030204" pitchFamily="34" charset="0"/>
              <a:cs typeface="Calibri" panose="020F0502020204030204" pitchFamily="34" charset="0"/>
            </a:endParaRPr>
          </a:p>
          <a:p>
            <a:endParaRPr lang="en-IN" sz="1600" dirty="0">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5"/>
          <p:cNvSpPr txBox="1">
            <a:spLocks noGrp="1"/>
          </p:cNvSpPr>
          <p:nvPr>
            <p:ph type="title"/>
          </p:nvPr>
        </p:nvSpPr>
        <p:spPr>
          <a:xfrm>
            <a:off x="809475" y="374375"/>
            <a:ext cx="7505700" cy="95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Flow Diagram</a:t>
            </a:r>
            <a:endParaRPr sz="3000"/>
          </a:p>
        </p:txBody>
      </p:sp>
      <p:grpSp>
        <p:nvGrpSpPr>
          <p:cNvPr id="174" name="Google Shape;174;p5"/>
          <p:cNvGrpSpPr/>
          <p:nvPr/>
        </p:nvGrpSpPr>
        <p:grpSpPr>
          <a:xfrm>
            <a:off x="309195" y="1408139"/>
            <a:ext cx="3558018" cy="924600"/>
            <a:chOff x="309195" y="1408139"/>
            <a:chExt cx="3558018" cy="924600"/>
          </a:xfrm>
        </p:grpSpPr>
        <p:cxnSp>
          <p:nvCxnSpPr>
            <p:cNvPr id="175" name="Google Shape;175;p5"/>
            <p:cNvCxnSpPr/>
            <p:nvPr/>
          </p:nvCxnSpPr>
          <p:spPr>
            <a:xfrm rot="10800000">
              <a:off x="2642013" y="1654113"/>
              <a:ext cx="1225200" cy="0"/>
            </a:xfrm>
            <a:prstGeom prst="straightConnector1">
              <a:avLst/>
            </a:prstGeom>
            <a:noFill/>
            <a:ln w="9525" cap="flat" cmpd="sng">
              <a:solidFill>
                <a:srgbClr val="249C90"/>
              </a:solidFill>
              <a:prstDash val="solid"/>
              <a:round/>
              <a:headEnd type="none" w="sm" len="sm"/>
              <a:tailEnd type="oval" w="med" len="med"/>
            </a:ln>
          </p:spPr>
        </p:cxnSp>
        <p:sp>
          <p:nvSpPr>
            <p:cNvPr id="176" name="Google Shape;176;p5"/>
            <p:cNvSpPr txBox="1"/>
            <p:nvPr/>
          </p:nvSpPr>
          <p:spPr>
            <a:xfrm>
              <a:off x="309195" y="1408139"/>
              <a:ext cx="2124000" cy="924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Roboto"/>
                  <a:ea typeface="Roboto"/>
                  <a:cs typeface="Roboto"/>
                  <a:sym typeface="Roboto"/>
                </a:rPr>
                <a:t>Data Collection</a:t>
              </a:r>
              <a:endParaRPr sz="1200" b="1" i="0" u="none" strike="noStrike" cap="none" dirty="0">
                <a:solidFill>
                  <a:srgbClr val="000000"/>
                </a:solidFill>
                <a:latin typeface="Roboto"/>
                <a:ea typeface="Roboto"/>
                <a:cs typeface="Roboto"/>
                <a:sym typeface="Roboto"/>
              </a:endParaRPr>
            </a:p>
            <a:p>
              <a:pPr marL="0" marR="0" lvl="0" indent="0" algn="r" rtl="0">
                <a:lnSpc>
                  <a:spcPct val="100000"/>
                </a:lnSpc>
                <a:spcBef>
                  <a:spcPts val="0"/>
                </a:spcBef>
                <a:spcAft>
                  <a:spcPts val="0"/>
                </a:spcAft>
                <a:buClr>
                  <a:srgbClr val="000000"/>
                </a:buClr>
                <a:buSzPts val="800"/>
                <a:buFont typeface="Arial"/>
                <a:buNone/>
              </a:pPr>
              <a:endParaRPr sz="800" b="1" i="0" u="none" strike="noStrike" cap="none" dirty="0">
                <a:solidFill>
                  <a:srgbClr val="000000"/>
                </a:solidFill>
                <a:latin typeface="Roboto"/>
                <a:ea typeface="Roboto"/>
                <a:cs typeface="Roboto"/>
                <a:sym typeface="Roboto"/>
              </a:endParaRPr>
            </a:p>
            <a:p>
              <a:pPr marL="0" marR="0" lvl="0" indent="0" algn="r" rtl="0">
                <a:lnSpc>
                  <a:spcPct val="100000"/>
                </a:lnSpc>
                <a:spcBef>
                  <a:spcPts val="0"/>
                </a:spcBef>
                <a:spcAft>
                  <a:spcPts val="1600"/>
                </a:spcAft>
                <a:buClr>
                  <a:srgbClr val="000000"/>
                </a:buClr>
                <a:buSzPts val="800"/>
                <a:buFont typeface="Arial"/>
                <a:buNone/>
              </a:pPr>
              <a:r>
                <a:rPr lang="en" sz="1000" b="0" i="0" u="none" strike="noStrike" cap="none" dirty="0">
                  <a:solidFill>
                    <a:srgbClr val="000000"/>
                  </a:solidFill>
                  <a:latin typeface="Roboto"/>
                  <a:ea typeface="Roboto"/>
                  <a:cs typeface="Roboto"/>
                  <a:sym typeface="Roboto"/>
                </a:rPr>
                <a:t>Collection of Primary and Secondary data, labelling the programs as benign or malware with respect to certain features.</a:t>
              </a:r>
              <a:endParaRPr sz="1000" b="1" i="0" u="none" strike="noStrike" cap="none" dirty="0">
                <a:solidFill>
                  <a:srgbClr val="000000"/>
                </a:solidFill>
                <a:latin typeface="Roboto"/>
                <a:ea typeface="Roboto"/>
                <a:cs typeface="Roboto"/>
                <a:sym typeface="Roboto"/>
              </a:endParaRPr>
            </a:p>
          </p:txBody>
        </p:sp>
      </p:grpSp>
      <p:grpSp>
        <p:nvGrpSpPr>
          <p:cNvPr id="177" name="Google Shape;177;p5"/>
          <p:cNvGrpSpPr/>
          <p:nvPr/>
        </p:nvGrpSpPr>
        <p:grpSpPr>
          <a:xfrm>
            <a:off x="326511" y="2889926"/>
            <a:ext cx="3245427" cy="924600"/>
            <a:chOff x="326511" y="2889926"/>
            <a:chExt cx="3245427" cy="924600"/>
          </a:xfrm>
        </p:grpSpPr>
        <p:cxnSp>
          <p:nvCxnSpPr>
            <p:cNvPr id="178" name="Google Shape;178;p5"/>
            <p:cNvCxnSpPr/>
            <p:nvPr/>
          </p:nvCxnSpPr>
          <p:spPr>
            <a:xfrm rot="10800000">
              <a:off x="2641938" y="3108425"/>
              <a:ext cx="930000" cy="0"/>
            </a:xfrm>
            <a:prstGeom prst="straightConnector1">
              <a:avLst/>
            </a:prstGeom>
            <a:noFill/>
            <a:ln w="9525" cap="flat" cmpd="sng">
              <a:solidFill>
                <a:srgbClr val="1F887E"/>
              </a:solidFill>
              <a:prstDash val="solid"/>
              <a:round/>
              <a:headEnd type="none" w="sm" len="sm"/>
              <a:tailEnd type="oval" w="med" len="med"/>
            </a:ln>
          </p:spPr>
        </p:cxnSp>
        <p:sp>
          <p:nvSpPr>
            <p:cNvPr id="179" name="Google Shape;179;p5"/>
            <p:cNvSpPr txBox="1"/>
            <p:nvPr/>
          </p:nvSpPr>
          <p:spPr>
            <a:xfrm>
              <a:off x="326511" y="2889926"/>
              <a:ext cx="2124000" cy="924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Roboto"/>
                  <a:ea typeface="Roboto"/>
                  <a:cs typeface="Roboto"/>
                  <a:sym typeface="Roboto"/>
                </a:rPr>
                <a:t>Feature Extraction</a:t>
              </a:r>
              <a:endParaRPr sz="1200" b="1" i="0" u="none" strike="noStrike" cap="none" dirty="0">
                <a:solidFill>
                  <a:srgbClr val="000000"/>
                </a:solidFill>
                <a:latin typeface="Roboto"/>
                <a:ea typeface="Roboto"/>
                <a:cs typeface="Roboto"/>
                <a:sym typeface="Roboto"/>
              </a:endParaRPr>
            </a:p>
            <a:p>
              <a:pPr marL="0" marR="0" lvl="0" indent="0" algn="r" rtl="0">
                <a:lnSpc>
                  <a:spcPct val="100000"/>
                </a:lnSpc>
                <a:spcBef>
                  <a:spcPts val="0"/>
                </a:spcBef>
                <a:spcAft>
                  <a:spcPts val="0"/>
                </a:spcAft>
                <a:buClr>
                  <a:srgbClr val="000000"/>
                </a:buClr>
                <a:buSzPts val="800"/>
                <a:buFont typeface="Arial"/>
                <a:buNone/>
              </a:pPr>
              <a:endParaRPr sz="800" b="1" i="0" u="none" strike="noStrike" cap="none" dirty="0">
                <a:solidFill>
                  <a:srgbClr val="000000"/>
                </a:solidFill>
                <a:latin typeface="Roboto"/>
                <a:ea typeface="Roboto"/>
                <a:cs typeface="Roboto"/>
                <a:sym typeface="Roboto"/>
              </a:endParaRPr>
            </a:p>
            <a:p>
              <a:pPr marL="0" marR="0" lvl="0" indent="0" algn="r" rtl="0">
                <a:lnSpc>
                  <a:spcPct val="100000"/>
                </a:lnSpc>
                <a:spcBef>
                  <a:spcPts val="0"/>
                </a:spcBef>
                <a:spcAft>
                  <a:spcPts val="1600"/>
                </a:spcAft>
                <a:buClr>
                  <a:srgbClr val="000000"/>
                </a:buClr>
                <a:buSzPts val="800"/>
                <a:buFont typeface="Arial"/>
                <a:buNone/>
              </a:pPr>
              <a:r>
                <a:rPr lang="en" sz="1000" b="0" i="0" u="none" strike="noStrike" cap="none" dirty="0">
                  <a:solidFill>
                    <a:srgbClr val="000000"/>
                  </a:solidFill>
                  <a:latin typeface="Roboto"/>
                  <a:ea typeface="Roboto"/>
                  <a:cs typeface="Roboto"/>
                  <a:sym typeface="Roboto"/>
                </a:rPr>
                <a:t>Extraction of Necessary and valuable features from the data, which can be used to train our machine learning and deep learning models.</a:t>
              </a:r>
              <a:endParaRPr sz="1000" b="1" i="0" u="none" strike="noStrike" cap="none" dirty="0">
                <a:solidFill>
                  <a:srgbClr val="000000"/>
                </a:solidFill>
                <a:latin typeface="Roboto"/>
                <a:ea typeface="Roboto"/>
                <a:cs typeface="Roboto"/>
                <a:sym typeface="Roboto"/>
              </a:endParaRPr>
            </a:p>
          </p:txBody>
        </p:sp>
      </p:grpSp>
      <p:grpSp>
        <p:nvGrpSpPr>
          <p:cNvPr id="180" name="Google Shape;180;p5"/>
          <p:cNvGrpSpPr/>
          <p:nvPr/>
        </p:nvGrpSpPr>
        <p:grpSpPr>
          <a:xfrm>
            <a:off x="4657738" y="3570725"/>
            <a:ext cx="4162750" cy="924600"/>
            <a:chOff x="4657738" y="3570725"/>
            <a:chExt cx="4162750" cy="924600"/>
          </a:xfrm>
        </p:grpSpPr>
        <p:cxnSp>
          <p:nvCxnSpPr>
            <p:cNvPr id="181" name="Google Shape;181;p5"/>
            <p:cNvCxnSpPr/>
            <p:nvPr/>
          </p:nvCxnSpPr>
          <p:spPr>
            <a:xfrm>
              <a:off x="4657738" y="3854000"/>
              <a:ext cx="1838700" cy="0"/>
            </a:xfrm>
            <a:prstGeom prst="straightConnector1">
              <a:avLst/>
            </a:prstGeom>
            <a:noFill/>
            <a:ln w="9525" cap="flat" cmpd="sng">
              <a:solidFill>
                <a:srgbClr val="1D7E74"/>
              </a:solidFill>
              <a:prstDash val="solid"/>
              <a:round/>
              <a:headEnd type="none" w="sm" len="sm"/>
              <a:tailEnd type="oval" w="med" len="med"/>
            </a:ln>
          </p:spPr>
        </p:cxnSp>
        <p:sp>
          <p:nvSpPr>
            <p:cNvPr id="182" name="Google Shape;182;p5"/>
            <p:cNvSpPr txBox="1"/>
            <p:nvPr/>
          </p:nvSpPr>
          <p:spPr>
            <a:xfrm>
              <a:off x="6696488" y="3570725"/>
              <a:ext cx="2124000" cy="92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Roboto"/>
                  <a:ea typeface="Roboto"/>
                  <a:cs typeface="Roboto"/>
                  <a:sym typeface="Roboto"/>
                </a:rPr>
                <a:t>Training and Validation</a:t>
              </a:r>
              <a:endParaRPr sz="1200" b="1"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1600"/>
                </a:spcAft>
                <a:buClr>
                  <a:srgbClr val="000000"/>
                </a:buClr>
                <a:buSzPts val="800"/>
                <a:buFont typeface="Arial"/>
                <a:buNone/>
              </a:pPr>
              <a:r>
                <a:rPr lang="en" sz="1000" b="0" i="0" u="none" strike="noStrike" cap="none" dirty="0">
                  <a:solidFill>
                    <a:srgbClr val="000000"/>
                  </a:solidFill>
                  <a:latin typeface="Roboto"/>
                  <a:ea typeface="Roboto"/>
                  <a:cs typeface="Roboto"/>
                  <a:sym typeface="Roboto"/>
                </a:rPr>
                <a:t>Training multiple models to classify the programs with respect to the features and then validating our models.</a:t>
              </a:r>
              <a:endParaRPr sz="1000" b="1" i="0" u="none" strike="noStrike" cap="none" dirty="0">
                <a:solidFill>
                  <a:srgbClr val="000000"/>
                </a:solidFill>
                <a:latin typeface="Roboto"/>
                <a:ea typeface="Roboto"/>
                <a:cs typeface="Roboto"/>
                <a:sym typeface="Roboto"/>
              </a:endParaRPr>
            </a:p>
          </p:txBody>
        </p:sp>
      </p:grpSp>
      <p:grpSp>
        <p:nvGrpSpPr>
          <p:cNvPr id="183" name="Google Shape;183;p5"/>
          <p:cNvGrpSpPr/>
          <p:nvPr/>
        </p:nvGrpSpPr>
        <p:grpSpPr>
          <a:xfrm>
            <a:off x="5209838" y="1110475"/>
            <a:ext cx="3610650" cy="924600"/>
            <a:chOff x="5209838" y="1110475"/>
            <a:chExt cx="3610650" cy="924600"/>
          </a:xfrm>
        </p:grpSpPr>
        <p:sp>
          <p:nvSpPr>
            <p:cNvPr id="184" name="Google Shape;184;p5"/>
            <p:cNvSpPr txBox="1"/>
            <p:nvPr/>
          </p:nvSpPr>
          <p:spPr>
            <a:xfrm>
              <a:off x="6696488" y="1110475"/>
              <a:ext cx="2124000" cy="92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Roboto"/>
                  <a:ea typeface="Roboto"/>
                  <a:cs typeface="Roboto"/>
                  <a:sym typeface="Roboto"/>
                </a:rPr>
                <a:t>Deployment</a:t>
              </a:r>
              <a:endParaRPr sz="1200" b="1"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1600"/>
                </a:spcAft>
                <a:buClr>
                  <a:srgbClr val="000000"/>
                </a:buClr>
                <a:buSzPts val="800"/>
                <a:buFont typeface="Arial"/>
                <a:buNone/>
              </a:pPr>
              <a:r>
                <a:rPr lang="en" sz="1000" b="0" i="0" u="none" strike="noStrike" cap="none" dirty="0">
                  <a:solidFill>
                    <a:srgbClr val="000000"/>
                  </a:solidFill>
                  <a:latin typeface="Roboto"/>
                  <a:ea typeface="Roboto"/>
                  <a:cs typeface="Roboto"/>
                  <a:sym typeface="Roboto"/>
                </a:rPr>
                <a:t>Deploying the finally selected models to be used by other applications.</a:t>
              </a:r>
              <a:endParaRPr sz="1000" b="1" i="0" u="none" strike="noStrike" cap="none" dirty="0">
                <a:solidFill>
                  <a:srgbClr val="000000"/>
                </a:solidFill>
                <a:latin typeface="Roboto"/>
                <a:ea typeface="Roboto"/>
                <a:cs typeface="Roboto"/>
                <a:sym typeface="Roboto"/>
              </a:endParaRPr>
            </a:p>
          </p:txBody>
        </p:sp>
        <p:cxnSp>
          <p:nvCxnSpPr>
            <p:cNvPr id="185" name="Google Shape;185;p5"/>
            <p:cNvCxnSpPr/>
            <p:nvPr/>
          </p:nvCxnSpPr>
          <p:spPr>
            <a:xfrm>
              <a:off x="5209838" y="1654113"/>
              <a:ext cx="1286700" cy="0"/>
            </a:xfrm>
            <a:prstGeom prst="straightConnector1">
              <a:avLst/>
            </a:prstGeom>
            <a:noFill/>
            <a:ln w="9525" cap="flat" cmpd="sng">
              <a:solidFill>
                <a:srgbClr val="155B54"/>
              </a:solidFill>
              <a:prstDash val="solid"/>
              <a:round/>
              <a:headEnd type="none" w="sm" len="sm"/>
              <a:tailEnd type="oval" w="med" len="med"/>
            </a:ln>
          </p:spPr>
        </p:cxnSp>
      </p:grpSp>
      <p:grpSp>
        <p:nvGrpSpPr>
          <p:cNvPr id="186" name="Google Shape;186;p5"/>
          <p:cNvGrpSpPr/>
          <p:nvPr/>
        </p:nvGrpSpPr>
        <p:grpSpPr>
          <a:xfrm>
            <a:off x="5610288" y="2313350"/>
            <a:ext cx="3210200" cy="924600"/>
            <a:chOff x="5610288" y="2313350"/>
            <a:chExt cx="3210200" cy="924600"/>
          </a:xfrm>
        </p:grpSpPr>
        <p:cxnSp>
          <p:nvCxnSpPr>
            <p:cNvPr id="187" name="Google Shape;187;p5"/>
            <p:cNvCxnSpPr/>
            <p:nvPr/>
          </p:nvCxnSpPr>
          <p:spPr>
            <a:xfrm>
              <a:off x="5610288" y="2775650"/>
              <a:ext cx="886200" cy="0"/>
            </a:xfrm>
            <a:prstGeom prst="straightConnector1">
              <a:avLst/>
            </a:prstGeom>
            <a:noFill/>
            <a:ln w="9525" cap="flat" cmpd="sng">
              <a:solidFill>
                <a:srgbClr val="1B786E"/>
              </a:solidFill>
              <a:prstDash val="solid"/>
              <a:round/>
              <a:headEnd type="none" w="sm" len="sm"/>
              <a:tailEnd type="oval" w="med" len="med"/>
            </a:ln>
          </p:spPr>
        </p:cxnSp>
        <p:sp>
          <p:nvSpPr>
            <p:cNvPr id="188" name="Google Shape;188;p5"/>
            <p:cNvSpPr txBox="1"/>
            <p:nvPr/>
          </p:nvSpPr>
          <p:spPr>
            <a:xfrm>
              <a:off x="6696488" y="2313350"/>
              <a:ext cx="2124000" cy="92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dirty="0">
                  <a:solidFill>
                    <a:srgbClr val="000000"/>
                  </a:solidFill>
                  <a:latin typeface="Roboto"/>
                  <a:ea typeface="Roboto"/>
                  <a:cs typeface="Roboto"/>
                  <a:sym typeface="Roboto"/>
                </a:rPr>
                <a:t>Testing</a:t>
              </a:r>
              <a:endParaRPr sz="1200" b="1" i="0" u="none" strike="noStrike" cap="none" dirty="0">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dirty="0">
                <a:solidFill>
                  <a:srgbClr val="000000"/>
                </a:solidFill>
                <a:latin typeface="Roboto"/>
                <a:ea typeface="Roboto"/>
                <a:cs typeface="Roboto"/>
                <a:sym typeface="Roboto"/>
              </a:endParaRPr>
            </a:p>
            <a:p>
              <a:pPr marL="0" marR="0" lvl="0" indent="0" rtl="0">
                <a:lnSpc>
                  <a:spcPct val="100000"/>
                </a:lnSpc>
                <a:spcBef>
                  <a:spcPts val="0"/>
                </a:spcBef>
                <a:spcAft>
                  <a:spcPts val="1600"/>
                </a:spcAft>
                <a:buClr>
                  <a:srgbClr val="000000"/>
                </a:buClr>
                <a:buSzPts val="800"/>
                <a:buFont typeface="Arial"/>
                <a:buNone/>
              </a:pPr>
              <a:r>
                <a:rPr lang="en" sz="1000" b="0" i="0" u="none" strike="noStrike" cap="none" dirty="0">
                  <a:solidFill>
                    <a:srgbClr val="000000"/>
                  </a:solidFill>
                  <a:latin typeface="Roboto"/>
                  <a:ea typeface="Roboto"/>
                  <a:cs typeface="Roboto"/>
                  <a:sym typeface="Roboto"/>
                </a:rPr>
                <a:t>Testing our selected models over previously unseen data, for final testing, using the principle of majority</a:t>
              </a:r>
              <a:br>
                <a:rPr lang="en" sz="1000" b="0" i="0" u="none" strike="noStrike" cap="none" dirty="0">
                  <a:solidFill>
                    <a:srgbClr val="000000"/>
                  </a:solidFill>
                  <a:latin typeface="Roboto"/>
                  <a:ea typeface="Roboto"/>
                  <a:cs typeface="Roboto"/>
                  <a:sym typeface="Roboto"/>
                </a:rPr>
              </a:br>
              <a:r>
                <a:rPr lang="en" sz="1000" b="0" i="0" u="none" strike="noStrike" cap="none" dirty="0">
                  <a:solidFill>
                    <a:srgbClr val="000000"/>
                  </a:solidFill>
                  <a:latin typeface="Roboto"/>
                  <a:ea typeface="Roboto"/>
                  <a:cs typeface="Roboto"/>
                  <a:sym typeface="Roboto"/>
                </a:rPr>
                <a:t>voting.</a:t>
              </a:r>
              <a:endParaRPr sz="1000" b="0" i="0" u="none" strike="noStrike" cap="none" dirty="0">
                <a:solidFill>
                  <a:srgbClr val="000000"/>
                </a:solidFill>
                <a:latin typeface="Roboto"/>
                <a:ea typeface="Roboto"/>
                <a:cs typeface="Roboto"/>
                <a:sym typeface="Roboto"/>
              </a:endParaRPr>
            </a:p>
          </p:txBody>
        </p:sp>
      </p:grpSp>
      <p:grpSp>
        <p:nvGrpSpPr>
          <p:cNvPr id="189" name="Google Shape;189;p5"/>
          <p:cNvGrpSpPr/>
          <p:nvPr/>
        </p:nvGrpSpPr>
        <p:grpSpPr>
          <a:xfrm>
            <a:off x="2601237" y="654951"/>
            <a:ext cx="3922200" cy="3915924"/>
            <a:chOff x="2610906" y="610653"/>
            <a:chExt cx="3922200" cy="3922200"/>
          </a:xfrm>
        </p:grpSpPr>
        <p:sp>
          <p:nvSpPr>
            <p:cNvPr id="190" name="Google Shape;190;p5"/>
            <p:cNvSpPr/>
            <p:nvPr/>
          </p:nvSpPr>
          <p:spPr>
            <a:xfrm rot="-4980021">
              <a:off x="3204123" y="1186472"/>
              <a:ext cx="2771960" cy="2771960"/>
            </a:xfrm>
            <a:prstGeom prst="blockArc">
              <a:avLst>
                <a:gd name="adj1" fmla="val 12602522"/>
                <a:gd name="adj2" fmla="val 16867657"/>
                <a:gd name="adj3" fmla="val 20844"/>
              </a:avLst>
            </a:prstGeom>
            <a:solidFill>
              <a:srgbClr val="1F88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
            <p:cNvSpPr/>
            <p:nvPr/>
          </p:nvSpPr>
          <p:spPr>
            <a:xfrm rot="7920309">
              <a:off x="3183402" y="1183149"/>
              <a:ext cx="2777207" cy="2777207"/>
            </a:xfrm>
            <a:prstGeom prst="blockArc">
              <a:avLst>
                <a:gd name="adj1" fmla="val 12602522"/>
                <a:gd name="adj2" fmla="val 16867657"/>
                <a:gd name="adj3" fmla="val 20844"/>
              </a:avLst>
            </a:prstGeom>
            <a:solidFill>
              <a:srgbClr val="1B78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5"/>
            <p:cNvSpPr/>
            <p:nvPr/>
          </p:nvSpPr>
          <p:spPr>
            <a:xfrm rot="3600063">
              <a:off x="3186335" y="1195681"/>
              <a:ext cx="2777488" cy="2777488"/>
            </a:xfrm>
            <a:prstGeom prst="blockArc">
              <a:avLst>
                <a:gd name="adj1" fmla="val 12602522"/>
                <a:gd name="adj2" fmla="val 16867657"/>
                <a:gd name="adj3" fmla="val 20844"/>
              </a:avLst>
            </a:prstGeom>
            <a:solidFill>
              <a:srgbClr val="155B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5"/>
            <p:cNvSpPr/>
            <p:nvPr/>
          </p:nvSpPr>
          <p:spPr>
            <a:xfrm rot="4024705">
              <a:off x="5326681" y="1940898"/>
              <a:ext cx="578477" cy="579147"/>
            </a:xfrm>
            <a:prstGeom prst="pie">
              <a:avLst>
                <a:gd name="adj1" fmla="val 6190354"/>
                <a:gd name="adj2" fmla="val 14996165"/>
              </a:avLst>
            </a:prstGeom>
            <a:solidFill>
              <a:srgbClr val="1B786E"/>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5"/>
            <p:cNvSpPr/>
            <p:nvPr/>
          </p:nvSpPr>
          <p:spPr>
            <a:xfrm rot="-6816027">
              <a:off x="5326729" y="1940918"/>
              <a:ext cx="578485" cy="579035"/>
            </a:xfrm>
            <a:prstGeom prst="pie">
              <a:avLst>
                <a:gd name="adj1" fmla="val 4028252"/>
                <a:gd name="adj2" fmla="val 17183677"/>
              </a:avLst>
            </a:prstGeom>
            <a:solidFill>
              <a:srgbClr val="1B78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5"/>
            <p:cNvSpPr/>
            <p:nvPr/>
          </p:nvSpPr>
          <p:spPr>
            <a:xfrm rot="-9359762">
              <a:off x="3193941" y="1176205"/>
              <a:ext cx="2777287" cy="2777287"/>
            </a:xfrm>
            <a:prstGeom prst="blockArc">
              <a:avLst>
                <a:gd name="adj1" fmla="val 12602522"/>
                <a:gd name="adj2" fmla="val 16867657"/>
                <a:gd name="adj3" fmla="val 20844"/>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5"/>
            <p:cNvSpPr/>
            <p:nvPr/>
          </p:nvSpPr>
          <p:spPr>
            <a:xfrm rot="-8936366">
              <a:off x="3659126" y="3173505"/>
              <a:ext cx="578551" cy="578963"/>
            </a:xfrm>
            <a:prstGeom prst="pie">
              <a:avLst>
                <a:gd name="adj1" fmla="val 6190354"/>
                <a:gd name="adj2" fmla="val 14996165"/>
              </a:avLst>
            </a:prstGeom>
            <a:solidFill>
              <a:srgbClr val="1F887E"/>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
            <p:cNvSpPr/>
            <p:nvPr/>
          </p:nvSpPr>
          <p:spPr>
            <a:xfrm rot="1824498">
              <a:off x="3659375" y="3173497"/>
              <a:ext cx="578475" cy="578885"/>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5"/>
            <p:cNvSpPr/>
            <p:nvPr/>
          </p:nvSpPr>
          <p:spPr>
            <a:xfrm rot="-600092">
              <a:off x="3198852" y="1195456"/>
              <a:ext cx="2777611" cy="2777611"/>
            </a:xfrm>
            <a:prstGeom prst="blockArc">
              <a:avLst>
                <a:gd name="adj1" fmla="val 12513247"/>
                <a:gd name="adj2" fmla="val 16867657"/>
                <a:gd name="adj3" fmla="val 20844"/>
              </a:avLst>
            </a:prstGeom>
            <a:solidFill>
              <a:srgbClr val="249C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5"/>
            <p:cNvSpPr/>
            <p:nvPr/>
          </p:nvSpPr>
          <p:spPr>
            <a:xfrm rot="-176551">
              <a:off x="4312105" y="1195442"/>
              <a:ext cx="578563" cy="579162"/>
            </a:xfrm>
            <a:prstGeom prst="pie">
              <a:avLst>
                <a:gd name="adj1" fmla="val 6190354"/>
                <a:gd name="adj2" fmla="val 14996165"/>
              </a:avLst>
            </a:prstGeom>
            <a:solidFill>
              <a:srgbClr val="155B54"/>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5"/>
            <p:cNvSpPr/>
            <p:nvPr/>
          </p:nvSpPr>
          <p:spPr>
            <a:xfrm rot="10584085">
              <a:off x="4312088" y="1195622"/>
              <a:ext cx="578340" cy="578939"/>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
            <p:cNvSpPr/>
            <p:nvPr/>
          </p:nvSpPr>
          <p:spPr>
            <a:xfrm rot="8344778">
              <a:off x="4940929" y="3162886"/>
              <a:ext cx="578465" cy="578888"/>
            </a:xfrm>
            <a:prstGeom prst="pie">
              <a:avLst>
                <a:gd name="adj1" fmla="val 6190354"/>
                <a:gd name="adj2" fmla="val 14996165"/>
              </a:avLst>
            </a:prstGeom>
            <a:solidFill>
              <a:srgbClr val="1D7E74"/>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
            <p:cNvSpPr/>
            <p:nvPr/>
          </p:nvSpPr>
          <p:spPr>
            <a:xfrm rot="-2495643">
              <a:off x="4941000" y="3162728"/>
              <a:ext cx="578445" cy="579093"/>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
            <p:cNvSpPr/>
            <p:nvPr/>
          </p:nvSpPr>
          <p:spPr>
            <a:xfrm rot="-4556960">
              <a:off x="3257335" y="1939059"/>
              <a:ext cx="578302" cy="578957"/>
            </a:xfrm>
            <a:prstGeom prst="pie">
              <a:avLst>
                <a:gd name="adj1" fmla="val 6190354"/>
                <a:gd name="adj2" fmla="val 14996165"/>
              </a:avLst>
            </a:prstGeom>
            <a:solidFill>
              <a:srgbClr val="249C90"/>
            </a:solidFill>
            <a:ln>
              <a:noFill/>
            </a:ln>
            <a:effectLst>
              <a:outerShdw blurRad="142875" algn="bl" rotWithShape="0">
                <a:srgbClr val="000000">
                  <a:alpha val="4274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
            <p:cNvSpPr/>
            <p:nvPr/>
          </p:nvSpPr>
          <p:spPr>
            <a:xfrm rot="6204541">
              <a:off x="3257468" y="1938977"/>
              <a:ext cx="578264" cy="578917"/>
            </a:xfrm>
            <a:prstGeom prst="pie">
              <a:avLst>
                <a:gd name="adj1" fmla="val 4028252"/>
                <a:gd name="adj2" fmla="val 17183677"/>
              </a:avLst>
            </a:prstGeom>
            <a:solidFill>
              <a:srgbClr val="249C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Roboto"/>
                  <a:ea typeface="Roboto"/>
                  <a:cs typeface="Roboto"/>
                  <a:sym typeface="Roboto"/>
                </a:rPr>
                <a:t>05</a:t>
              </a:r>
              <a:endParaRPr sz="1600" b="1" i="0" u="none" strike="noStrike" cap="none">
                <a:solidFill>
                  <a:srgbClr val="FFFFFF"/>
                </a:solidFill>
                <a:latin typeface="Roboto"/>
                <a:ea typeface="Roboto"/>
                <a:cs typeface="Roboto"/>
                <a:sym typeface="Roboto"/>
              </a:endParaRPr>
            </a:p>
          </p:txBody>
        </p:sp>
        <p:sp>
          <p:nvSpPr>
            <p:cNvPr id="206" name="Google Shape;206;p5"/>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Roboto"/>
                  <a:ea typeface="Roboto"/>
                  <a:cs typeface="Roboto"/>
                  <a:sym typeface="Roboto"/>
                </a:rPr>
                <a:t>01</a:t>
              </a:r>
              <a:endParaRPr sz="1600" b="1" i="0" u="none" strike="noStrike" cap="none">
                <a:solidFill>
                  <a:srgbClr val="FFFFFF"/>
                </a:solidFill>
                <a:latin typeface="Roboto"/>
                <a:ea typeface="Roboto"/>
                <a:cs typeface="Roboto"/>
                <a:sym typeface="Roboto"/>
              </a:endParaRPr>
            </a:p>
          </p:txBody>
        </p:sp>
        <p:sp>
          <p:nvSpPr>
            <p:cNvPr id="207" name="Google Shape;207;p5"/>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Roboto"/>
                  <a:ea typeface="Roboto"/>
                  <a:cs typeface="Roboto"/>
                  <a:sym typeface="Roboto"/>
                </a:rPr>
                <a:t>02</a:t>
              </a:r>
              <a:endParaRPr sz="1600" b="1" i="0" u="none" strike="noStrike" cap="none">
                <a:solidFill>
                  <a:srgbClr val="FFFFFF"/>
                </a:solidFill>
                <a:latin typeface="Roboto"/>
                <a:ea typeface="Roboto"/>
                <a:cs typeface="Roboto"/>
                <a:sym typeface="Roboto"/>
              </a:endParaRPr>
            </a:p>
          </p:txBody>
        </p:sp>
        <p:sp>
          <p:nvSpPr>
            <p:cNvPr id="208" name="Google Shape;208;p5"/>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Roboto"/>
                  <a:ea typeface="Roboto"/>
                  <a:cs typeface="Roboto"/>
                  <a:sym typeface="Roboto"/>
                </a:rPr>
                <a:t>03</a:t>
              </a:r>
              <a:endParaRPr sz="1600" b="1" i="0" u="none" strike="noStrike" cap="none">
                <a:solidFill>
                  <a:srgbClr val="FFFFFF"/>
                </a:solidFill>
                <a:latin typeface="Roboto"/>
                <a:ea typeface="Roboto"/>
                <a:cs typeface="Roboto"/>
                <a:sym typeface="Roboto"/>
              </a:endParaRPr>
            </a:p>
          </p:txBody>
        </p:sp>
        <p:sp>
          <p:nvSpPr>
            <p:cNvPr id="209" name="Google Shape;209;p5"/>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1" i="0" u="none" strike="noStrike" cap="none">
                  <a:solidFill>
                    <a:srgbClr val="FFFFFF"/>
                  </a:solidFill>
                  <a:latin typeface="Roboto"/>
                  <a:ea typeface="Roboto"/>
                  <a:cs typeface="Roboto"/>
                  <a:sym typeface="Roboto"/>
                </a:rPr>
                <a:t>04</a:t>
              </a:r>
              <a:endParaRPr sz="1600" b="1" i="0" u="none" strike="noStrike" cap="none">
                <a:solidFill>
                  <a:srgbClr val="FFFFFF"/>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a2a4eac6b8_0_0"/>
          <p:cNvSpPr txBox="1">
            <a:spLocks noGrp="1"/>
          </p:cNvSpPr>
          <p:nvPr>
            <p:ph type="title"/>
          </p:nvPr>
        </p:nvSpPr>
        <p:spPr>
          <a:xfrm>
            <a:off x="695075" y="58617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Acquisition and Storage</a:t>
            </a:r>
            <a:endParaRPr dirty="0"/>
          </a:p>
        </p:txBody>
      </p:sp>
      <p:sp>
        <p:nvSpPr>
          <p:cNvPr id="215" name="Google Shape;215;ga2a4eac6b8_0_0"/>
          <p:cNvSpPr txBox="1">
            <a:spLocks noGrp="1"/>
          </p:cNvSpPr>
          <p:nvPr>
            <p:ph type="body" idx="1"/>
          </p:nvPr>
        </p:nvSpPr>
        <p:spPr>
          <a:xfrm>
            <a:off x="695075" y="1540775"/>
            <a:ext cx="4437000" cy="286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The dataset consists of legitimate and malicious files. For legitimate file, we gathered 41323 Windows binaries (exe + dll) and for malicious files, we gathered 96724 different PE files from a part of Virus Share collection : 134th archive . The legitimate files belong to Windows XP, Windows 7 and Windows 10.</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We also standardised the data, so that the algorithms in use could have an improved performance.</a:t>
            </a:r>
            <a:endParaRPr sz="1500" dirty="0"/>
          </a:p>
        </p:txBody>
      </p:sp>
      <p:pic>
        <p:nvPicPr>
          <p:cNvPr id="216" name="Google Shape;216;ga2a4eac6b8_0_0"/>
          <p:cNvPicPr preferRelativeResize="0"/>
          <p:nvPr/>
        </p:nvPicPr>
        <p:blipFill>
          <a:blip r:embed="rId3">
            <a:alphaModFix/>
          </a:blip>
          <a:stretch>
            <a:fillRect/>
          </a:stretch>
        </p:blipFill>
        <p:spPr>
          <a:xfrm>
            <a:off x="5457900" y="1768638"/>
            <a:ext cx="3033975" cy="160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a2a4eac6b8_0_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Extraction</a:t>
            </a:r>
            <a:endParaRPr/>
          </a:p>
        </p:txBody>
      </p:sp>
      <p:sp>
        <p:nvSpPr>
          <p:cNvPr id="222" name="Google Shape;222;ga2a4eac6b8_0_7"/>
          <p:cNvSpPr txBox="1">
            <a:spLocks noGrp="1"/>
          </p:cNvSpPr>
          <p:nvPr>
            <p:ph type="subTitle" idx="1"/>
          </p:nvPr>
        </p:nvSpPr>
        <p:spPr>
          <a:xfrm>
            <a:off x="730000" y="2270425"/>
            <a:ext cx="3300900" cy="13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PE File header and then selected the optimal features using tree based feature selection approach, to train multiple models.</a:t>
            </a:r>
            <a:endParaRPr/>
          </a:p>
        </p:txBody>
      </p:sp>
      <p:pic>
        <p:nvPicPr>
          <p:cNvPr id="223" name="Google Shape;223;ga2a4eac6b8_0_7"/>
          <p:cNvPicPr preferRelativeResize="0"/>
          <p:nvPr/>
        </p:nvPicPr>
        <p:blipFill rotWithShape="1">
          <a:blip r:embed="rId3">
            <a:alphaModFix/>
          </a:blip>
          <a:srcRect r="17627"/>
          <a:stretch/>
        </p:blipFill>
        <p:spPr>
          <a:xfrm>
            <a:off x="4735975" y="998975"/>
            <a:ext cx="4231300" cy="3145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a2a4eac6b8_0_18"/>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2060"/>
                </a:solidFill>
              </a:rPr>
              <a:t>Machine Learning Models and Their Results</a:t>
            </a:r>
            <a:endParaRPr b="1" dirty="0">
              <a:solidFill>
                <a:srgbClr val="00206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a2a4eac6b8_0_24"/>
          <p:cNvSpPr txBox="1">
            <a:spLocks noGrp="1"/>
          </p:cNvSpPr>
          <p:nvPr>
            <p:ph type="title"/>
          </p:nvPr>
        </p:nvSpPr>
        <p:spPr>
          <a:xfrm>
            <a:off x="683800" y="3944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234" name="Google Shape;234;ga2a4eac6b8_0_24"/>
          <p:cNvSpPr txBox="1">
            <a:spLocks noGrp="1"/>
          </p:cNvSpPr>
          <p:nvPr>
            <p:ph type="body" idx="1"/>
          </p:nvPr>
        </p:nvSpPr>
        <p:spPr>
          <a:xfrm>
            <a:off x="774025" y="1043275"/>
            <a:ext cx="7505700" cy="147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It is the most basic algorithm used in binary classification. It calculates the probability of a file belonging to one of the 2 classes.</a:t>
            </a:r>
            <a:endParaRPr sz="1500" dirty="0"/>
          </a:p>
          <a:p>
            <a:pPr marL="0" lvl="0" indent="0" algn="l" rtl="0">
              <a:spcBef>
                <a:spcPts val="0"/>
              </a:spcBef>
              <a:spcAft>
                <a:spcPts val="0"/>
              </a:spcAft>
              <a:buNone/>
            </a:pPr>
            <a:r>
              <a:rPr lang="en" sz="1500" dirty="0"/>
              <a:t>Here we have used the “saga” solver, as it is a great option for large datasets along with “sag” solver where saga is also a great choice for sparse data. The drawback of “saga” is that it requires scaled dataset (normalised data), which was handled in preprocessing. </a:t>
            </a:r>
            <a:endParaRPr sz="1500" dirty="0"/>
          </a:p>
          <a:p>
            <a:pPr marL="0" lvl="0" indent="0" algn="l" rtl="0">
              <a:spcBef>
                <a:spcPts val="0"/>
              </a:spcBef>
              <a:spcAft>
                <a:spcPts val="0"/>
              </a:spcAft>
              <a:buNone/>
            </a:pPr>
            <a:endParaRPr sz="1500" dirty="0"/>
          </a:p>
        </p:txBody>
      </p:sp>
      <p:pic>
        <p:nvPicPr>
          <p:cNvPr id="235" name="Google Shape;235;ga2a4eac6b8_0_24"/>
          <p:cNvPicPr preferRelativeResize="0"/>
          <p:nvPr/>
        </p:nvPicPr>
        <p:blipFill>
          <a:blip r:embed="rId3">
            <a:alphaModFix/>
          </a:blip>
          <a:stretch>
            <a:fillRect/>
          </a:stretch>
        </p:blipFill>
        <p:spPr>
          <a:xfrm>
            <a:off x="465575" y="2751125"/>
            <a:ext cx="4012950" cy="1844075"/>
          </a:xfrm>
          <a:prstGeom prst="rect">
            <a:avLst/>
          </a:prstGeom>
          <a:noFill/>
          <a:ln>
            <a:noFill/>
          </a:ln>
        </p:spPr>
      </p:pic>
      <p:pic>
        <p:nvPicPr>
          <p:cNvPr id="236" name="Google Shape;236;ga2a4eac6b8_0_24"/>
          <p:cNvPicPr preferRelativeResize="0"/>
          <p:nvPr/>
        </p:nvPicPr>
        <p:blipFill rotWithShape="1">
          <a:blip r:embed="rId4">
            <a:alphaModFix/>
          </a:blip>
          <a:srcRect r="36736"/>
          <a:stretch/>
        </p:blipFill>
        <p:spPr>
          <a:xfrm>
            <a:off x="5113850" y="2579188"/>
            <a:ext cx="3219100" cy="220170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1378</TotalTime>
  <Words>1177</Words>
  <Application>Microsoft Office PowerPoint</Application>
  <PresentationFormat>On-screen Show (16:9)</PresentationFormat>
  <Paragraphs>93</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Nunito</vt:lpstr>
      <vt:lpstr>Calibri</vt:lpstr>
      <vt:lpstr>Roboto</vt:lpstr>
      <vt:lpstr>Shift</vt:lpstr>
      <vt:lpstr>Malware Classification using Machine Learning and Deep Learning Techniques</vt:lpstr>
      <vt:lpstr>Outline</vt:lpstr>
      <vt:lpstr>Problem statement</vt:lpstr>
      <vt:lpstr>Our Contribution</vt:lpstr>
      <vt:lpstr>Flow Diagram</vt:lpstr>
      <vt:lpstr>Data Acquisition and Storage</vt:lpstr>
      <vt:lpstr>Feature Extraction</vt:lpstr>
      <vt:lpstr>Machine Learning Models and Their Results</vt:lpstr>
      <vt:lpstr>Logistic Regression</vt:lpstr>
      <vt:lpstr>Support Vector Machine (SVM)</vt:lpstr>
      <vt:lpstr>XGBoost</vt:lpstr>
      <vt:lpstr>Random Forest</vt:lpstr>
      <vt:lpstr>Artificial Neural Network</vt:lpstr>
      <vt:lpstr>Voting Classifier</vt:lpstr>
      <vt:lpstr>Deployment</vt:lpstr>
      <vt:lpstr>Deployment-Result</vt:lpstr>
      <vt:lpstr> Conclusion</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Malware Classification using Machine Learning and Deep Learning Techniques</dc:title>
  <cp:lastModifiedBy>Windows User</cp:lastModifiedBy>
  <cp:revision>42</cp:revision>
  <dcterms:modified xsi:type="dcterms:W3CDTF">2021-05-07T10:12:36Z</dcterms:modified>
</cp:coreProperties>
</file>